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8.xml" ContentType="application/vnd.openxmlformats-officedocument.drawingml.chart+xml"/>
  <Override PartName="/ppt/notesSlides/notesSlide13.xml" ContentType="application/vnd.openxmlformats-officedocument.presentationml.notesSlide+xml"/>
  <Override PartName="/ppt/charts/chart9.xml" ContentType="application/vnd.openxmlformats-officedocument.drawingml.chart+xml"/>
  <Override PartName="/ppt/notesSlides/notesSlide14.xml" ContentType="application/vnd.openxmlformats-officedocument.presentationml.notesSlide+xml"/>
  <Override PartName="/ppt/charts/chart10.xml" ContentType="application/vnd.openxmlformats-officedocument.drawingml.chart+xml"/>
  <Override PartName="/ppt/notesSlides/notesSlide15.xml" ContentType="application/vnd.openxmlformats-officedocument.presentationml.notesSlide+xml"/>
  <Override PartName="/ppt/charts/chart11.xml" ContentType="application/vnd.openxmlformats-officedocument.drawingml.chart+xml"/>
  <Override PartName="/ppt/notesSlides/notesSlide16.xml" ContentType="application/vnd.openxmlformats-officedocument.presentationml.notesSlide+xml"/>
  <Override PartName="/ppt/charts/chart12.xml" ContentType="application/vnd.openxmlformats-officedocument.drawingml.chart+xml"/>
  <Override PartName="/ppt/notesSlides/notesSlide17.xml" ContentType="application/vnd.openxmlformats-officedocument.presentationml.notesSlide+xml"/>
  <Override PartName="/ppt/charts/chart13.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5"/>
  </p:notesMasterIdLst>
  <p:handoutMasterIdLst>
    <p:handoutMasterId r:id="rId26"/>
  </p:handoutMasterIdLst>
  <p:sldIdLst>
    <p:sldId id="266" r:id="rId2"/>
    <p:sldId id="284" r:id="rId3"/>
    <p:sldId id="283" r:id="rId4"/>
    <p:sldId id="279" r:id="rId5"/>
    <p:sldId id="307" r:id="rId6"/>
    <p:sldId id="263" r:id="rId7"/>
    <p:sldId id="267" r:id="rId8"/>
    <p:sldId id="269" r:id="rId9"/>
    <p:sldId id="280" r:id="rId10"/>
    <p:sldId id="288" r:id="rId11"/>
    <p:sldId id="290" r:id="rId12"/>
    <p:sldId id="286" r:id="rId13"/>
    <p:sldId id="289" r:id="rId14"/>
    <p:sldId id="292" r:id="rId15"/>
    <p:sldId id="298" r:id="rId16"/>
    <p:sldId id="299" r:id="rId17"/>
    <p:sldId id="300" r:id="rId18"/>
    <p:sldId id="301" r:id="rId19"/>
    <p:sldId id="302" r:id="rId20"/>
    <p:sldId id="303" r:id="rId21"/>
    <p:sldId id="304" r:id="rId22"/>
    <p:sldId id="305" r:id="rId23"/>
    <p:sldId id="306" r:id="rId24"/>
  </p:sldIdLst>
  <p:sldSz cx="9144000" cy="6858000" type="screen4x3"/>
  <p:notesSz cx="7315200" cy="96012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84656" autoAdjust="0"/>
  </p:normalViewPr>
  <p:slideViewPr>
    <p:cSldViewPr>
      <p:cViewPr>
        <p:scale>
          <a:sx n="100" d="100"/>
          <a:sy n="100" d="100"/>
        </p:scale>
        <p:origin x="-246"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58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Oklahoma%20Supports%20for%20Early%20Childhood%20Health%20&amp;%20Education%20-%20Dat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Master.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Blatt\Dropbox\OKPolicy\Gene's%20Files\Education\Early%20Childhood\Data\DHS.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Blatt\Dropbox\OKPolicy\Gene's%20Files\Education\Early%20Childhood\Data\DHS.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Blatt\Dropbox\OKPolicy\Gene's%20Files\Education\Early%20Childhood\Data\DH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Mast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Oklahoma%20Supports%20for%20Early%20Childhood%20Health%20&amp;%20Education%20-%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Maste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Oklahoma%20Supports%20for%20Early%20Childhood%20Health%20&amp;%20Education%20-%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Oklahoma%20Supports%20for%20Early%20Childhood%20Health%20&amp;%20Education%20-%20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Maste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Oklahoma%20Supports%20for%20Early%20Childhood%20Health%20&amp;%20Education%20-%20Dat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Gene\My%20Documents\My%20Dropbox\OKPolicy\Gene's%20Files\Education\Early%20Childhood\Data\Mast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PROGRAMS!$E$40</c:f>
              <c:strCache>
                <c:ptCount val="1"/>
                <c:pt idx="0">
                  <c:v>Funding</c:v>
                </c:pt>
              </c:strCache>
            </c:strRef>
          </c:tx>
          <c:dLbls>
            <c:dLbl>
              <c:idx val="0"/>
              <c:layout>
                <c:manualLayout>
                  <c:x val="-9.7246828521434819E-2"/>
                  <c:y val="0.18271761111828236"/>
                </c:manualLayout>
              </c:layout>
              <c:tx>
                <c:rich>
                  <a:bodyPr/>
                  <a:lstStyle/>
                  <a:p>
                    <a:r>
                      <a:rPr lang="en-US" sz="1800" dirty="0" smtClean="0"/>
                      <a:t>$270.7M</a:t>
                    </a:r>
                  </a:p>
                  <a:p>
                    <a:r>
                      <a:rPr lang="en-US" sz="1800" dirty="0" smtClean="0"/>
                      <a:t>18</a:t>
                    </a:r>
                    <a:r>
                      <a:rPr lang="en-US" sz="1800" dirty="0"/>
                      <a:t>%</a:t>
                    </a:r>
                    <a:endParaRPr lang="en-US" dirty="0"/>
                  </a:p>
                </c:rich>
              </c:tx>
              <c:dLblPos val="bestFit"/>
              <c:showLegendKey val="0"/>
              <c:showVal val="1"/>
              <c:showCatName val="0"/>
              <c:showSerName val="0"/>
              <c:showPercent val="1"/>
              <c:showBubbleSize val="0"/>
            </c:dLbl>
            <c:dLbl>
              <c:idx val="1"/>
              <c:layout>
                <c:manualLayout>
                  <c:x val="-0.16663647078837368"/>
                  <c:y val="-0.12895830644120304"/>
                </c:manualLayout>
              </c:layout>
              <c:tx>
                <c:rich>
                  <a:bodyPr/>
                  <a:lstStyle/>
                  <a:p>
                    <a:r>
                      <a:rPr lang="en-US" sz="1800" dirty="0" smtClean="0"/>
                      <a:t>$446.6M</a:t>
                    </a:r>
                  </a:p>
                  <a:p>
                    <a:r>
                      <a:rPr lang="en-US" sz="1800" dirty="0" smtClean="0"/>
                      <a:t>30</a:t>
                    </a:r>
                    <a:r>
                      <a:rPr lang="en-US" sz="1800" dirty="0"/>
                      <a:t>%</a:t>
                    </a:r>
                    <a:endParaRPr lang="en-US" dirty="0"/>
                  </a:p>
                </c:rich>
              </c:tx>
              <c:dLblPos val="bestFit"/>
              <c:showLegendKey val="0"/>
              <c:showVal val="1"/>
              <c:showCatName val="0"/>
              <c:showSerName val="0"/>
              <c:showPercent val="1"/>
              <c:showBubbleSize val="0"/>
            </c:dLbl>
            <c:dLbl>
              <c:idx val="2"/>
              <c:layout>
                <c:manualLayout>
                  <c:x val="0.1565288713910761"/>
                  <c:y val="-0.12258530183727034"/>
                </c:manualLayout>
              </c:layout>
              <c:tx>
                <c:rich>
                  <a:bodyPr/>
                  <a:lstStyle/>
                  <a:p>
                    <a:r>
                      <a:rPr lang="en-US" sz="1800" dirty="0" smtClean="0"/>
                      <a:t>$635.7M</a:t>
                    </a:r>
                  </a:p>
                  <a:p>
                    <a:r>
                      <a:rPr lang="en-US" sz="1800" dirty="0" smtClean="0"/>
                      <a:t>43</a:t>
                    </a:r>
                    <a:r>
                      <a:rPr lang="en-US" sz="1800" dirty="0"/>
                      <a:t>%</a:t>
                    </a:r>
                    <a:endParaRPr lang="en-US" dirty="0"/>
                  </a:p>
                </c:rich>
              </c:tx>
              <c:dLblPos val="bestFit"/>
              <c:showLegendKey val="0"/>
              <c:showVal val="1"/>
              <c:showCatName val="0"/>
              <c:showSerName val="0"/>
              <c:showPercent val="1"/>
              <c:showBubbleSize val="0"/>
            </c:dLbl>
            <c:dLbl>
              <c:idx val="3"/>
              <c:layout>
                <c:manualLayout>
                  <c:x val="6.5614853698843234E-2"/>
                  <c:y val="0.14738436383976594"/>
                </c:manualLayout>
              </c:layout>
              <c:tx>
                <c:rich>
                  <a:bodyPr/>
                  <a:lstStyle/>
                  <a:p>
                    <a:r>
                      <a:rPr lang="en-US" sz="1800" dirty="0" smtClean="0"/>
                      <a:t>$131.0M</a:t>
                    </a:r>
                  </a:p>
                  <a:p>
                    <a:r>
                      <a:rPr lang="en-US" sz="1800" dirty="0" smtClean="0"/>
                      <a:t>9</a:t>
                    </a:r>
                    <a:r>
                      <a:rPr lang="en-US" sz="1800" dirty="0"/>
                      <a:t>%</a:t>
                    </a:r>
                    <a:endParaRPr lang="en-US" dirty="0"/>
                  </a:p>
                </c:rich>
              </c:tx>
              <c:dLblPos val="bestFit"/>
              <c:showLegendKey val="0"/>
              <c:showVal val="1"/>
              <c:showCatName val="0"/>
              <c:showSerName val="0"/>
              <c:showPercent val="1"/>
              <c:showBubbleSize val="0"/>
            </c:dLbl>
            <c:txPr>
              <a:bodyPr/>
              <a:lstStyle/>
              <a:p>
                <a:pPr>
                  <a:defRPr sz="1800" b="1">
                    <a:solidFill>
                      <a:schemeClr val="bg1"/>
                    </a:solidFill>
                  </a:defRPr>
                </a:pPr>
                <a:endParaRPr lang="en-US"/>
              </a:p>
            </c:txPr>
            <c:dLblPos val="bestFit"/>
            <c:showLegendKey val="0"/>
            <c:showVal val="1"/>
            <c:showCatName val="0"/>
            <c:showSerName val="0"/>
            <c:showPercent val="1"/>
            <c:showBubbleSize val="0"/>
            <c:showLeaderLines val="1"/>
          </c:dLbls>
          <c:cat>
            <c:strRef>
              <c:f>PROGRAMS!$D$41:$D$44</c:f>
              <c:strCache>
                <c:ptCount val="4"/>
                <c:pt idx="0">
                  <c:v>Basic Needs &amp; Economic Security</c:v>
                </c:pt>
                <c:pt idx="1">
                  <c:v>Early Education</c:v>
                </c:pt>
                <c:pt idx="2">
                  <c:v>Health Care</c:v>
                </c:pt>
                <c:pt idx="3">
                  <c:v>Parenting Education, Child Care, &amp; Family Support</c:v>
                </c:pt>
              </c:strCache>
            </c:strRef>
          </c:cat>
          <c:val>
            <c:numRef>
              <c:f>PROGRAMS!$E$41:$E$44</c:f>
              <c:numCache>
                <c:formatCode>#,##0</c:formatCode>
                <c:ptCount val="4"/>
                <c:pt idx="0">
                  <c:v>270710315</c:v>
                </c:pt>
                <c:pt idx="1">
                  <c:v>446647293</c:v>
                </c:pt>
                <c:pt idx="2">
                  <c:v>635715261</c:v>
                </c:pt>
                <c:pt idx="3">
                  <c:v>131026640</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Average </a:t>
            </a:r>
            <a:r>
              <a:rPr lang="en-US" sz="1800" b="1" i="0" u="none" strike="noStrike" baseline="0">
                <a:effectLst/>
              </a:rPr>
              <a:t>Monthly </a:t>
            </a:r>
            <a:r>
              <a:rPr lang="en-US"/>
              <a:t>WIC Caseload</a:t>
            </a:r>
          </a:p>
        </c:rich>
      </c:tx>
      <c:layout/>
      <c:overlay val="0"/>
    </c:title>
    <c:autoTitleDeleted val="0"/>
    <c:plotArea>
      <c:layout/>
      <c:lineChart>
        <c:grouping val="standard"/>
        <c:varyColors val="0"/>
        <c:ser>
          <c:idx val="0"/>
          <c:order val="0"/>
          <c:tx>
            <c:strRef>
              <c:f>TREND!$G$14</c:f>
              <c:strCache>
                <c:ptCount val="1"/>
                <c:pt idx="0">
                  <c:v>Monthly AVG Caseload</c:v>
                </c:pt>
              </c:strCache>
            </c:strRef>
          </c:tx>
          <c:spPr>
            <a:ln>
              <a:solidFill>
                <a:schemeClr val="accent2"/>
              </a:solidFill>
            </a:ln>
          </c:spPr>
          <c:marker>
            <c:symbol val="square"/>
            <c:size val="7"/>
            <c:spPr>
              <a:ln>
                <a:solidFill>
                  <a:schemeClr val="accent2"/>
                </a:solidFill>
              </a:ln>
            </c:spPr>
          </c:marker>
          <c:cat>
            <c:strRef>
              <c:f>TREND!$A$15:$A$24</c:f>
              <c:strCache>
                <c:ptCount val="10"/>
                <c:pt idx="0">
                  <c:v>FY '01</c:v>
                </c:pt>
                <c:pt idx="1">
                  <c:v>FY '02</c:v>
                </c:pt>
                <c:pt idx="2">
                  <c:v>FY '03</c:v>
                </c:pt>
                <c:pt idx="3">
                  <c:v>FY '04</c:v>
                </c:pt>
                <c:pt idx="4">
                  <c:v>FY '05</c:v>
                </c:pt>
                <c:pt idx="5">
                  <c:v>FY '06</c:v>
                </c:pt>
                <c:pt idx="6">
                  <c:v>FY '07</c:v>
                </c:pt>
                <c:pt idx="7">
                  <c:v>FY '08</c:v>
                </c:pt>
                <c:pt idx="8">
                  <c:v>FY '09</c:v>
                </c:pt>
                <c:pt idx="9">
                  <c:v>FY '10</c:v>
                </c:pt>
              </c:strCache>
            </c:strRef>
          </c:cat>
          <c:val>
            <c:numRef>
              <c:f>TREND!$G$15:$G$24</c:f>
              <c:numCache>
                <c:formatCode>#,##0</c:formatCode>
                <c:ptCount val="10"/>
                <c:pt idx="0">
                  <c:v>87467</c:v>
                </c:pt>
                <c:pt idx="1">
                  <c:v>90418</c:v>
                </c:pt>
                <c:pt idx="2">
                  <c:v>91389</c:v>
                </c:pt>
                <c:pt idx="3">
                  <c:v>92618</c:v>
                </c:pt>
                <c:pt idx="4">
                  <c:v>94724</c:v>
                </c:pt>
                <c:pt idx="5">
                  <c:v>94288</c:v>
                </c:pt>
                <c:pt idx="6">
                  <c:v>94741</c:v>
                </c:pt>
                <c:pt idx="7">
                  <c:v>97315</c:v>
                </c:pt>
                <c:pt idx="8">
                  <c:v>102793</c:v>
                </c:pt>
                <c:pt idx="9">
                  <c:v>105104</c:v>
                </c:pt>
              </c:numCache>
            </c:numRef>
          </c:val>
          <c:smooth val="0"/>
        </c:ser>
        <c:dLbls>
          <c:showLegendKey val="0"/>
          <c:showVal val="0"/>
          <c:showCatName val="0"/>
          <c:showSerName val="0"/>
          <c:showPercent val="0"/>
          <c:showBubbleSize val="0"/>
        </c:dLbls>
        <c:marker val="1"/>
        <c:smooth val="0"/>
        <c:axId val="155048192"/>
        <c:axId val="155455872"/>
      </c:lineChart>
      <c:catAx>
        <c:axId val="155048192"/>
        <c:scaling>
          <c:orientation val="minMax"/>
        </c:scaling>
        <c:delete val="0"/>
        <c:axPos val="b"/>
        <c:majorTickMark val="out"/>
        <c:minorTickMark val="none"/>
        <c:tickLblPos val="nextTo"/>
        <c:txPr>
          <a:bodyPr/>
          <a:lstStyle/>
          <a:p>
            <a:pPr>
              <a:defRPr sz="1000"/>
            </a:pPr>
            <a:endParaRPr lang="en-US"/>
          </a:p>
        </c:txPr>
        <c:crossAx val="155455872"/>
        <c:crosses val="autoZero"/>
        <c:auto val="1"/>
        <c:lblAlgn val="ctr"/>
        <c:lblOffset val="100"/>
        <c:noMultiLvlLbl val="0"/>
      </c:catAx>
      <c:valAx>
        <c:axId val="155455872"/>
        <c:scaling>
          <c:orientation val="minMax"/>
          <c:min val="80000"/>
        </c:scaling>
        <c:delete val="0"/>
        <c:axPos val="l"/>
        <c:majorGridlines/>
        <c:numFmt formatCode="#,##0" sourceLinked="1"/>
        <c:majorTickMark val="out"/>
        <c:minorTickMark val="none"/>
        <c:tickLblPos val="nextTo"/>
        <c:txPr>
          <a:bodyPr/>
          <a:lstStyle/>
          <a:p>
            <a:pPr>
              <a:defRPr sz="1200"/>
            </a:pPr>
            <a:endParaRPr lang="en-US"/>
          </a:p>
        </c:txPr>
        <c:crossAx val="155048192"/>
        <c:crosses val="autoZero"/>
        <c:crossBetween val="between"/>
        <c:majorUnit val="5000"/>
        <c:minorUnit val="1000"/>
        <c:dispUnits>
          <c:builtInUnit val="thousands"/>
          <c:dispUnitsLbl>
            <c:layout/>
            <c:txPr>
              <a:bodyPr/>
              <a:lstStyle/>
              <a:p>
                <a:pPr>
                  <a:defRPr sz="1400"/>
                </a:pPr>
                <a:endParaRPr lang="en-US"/>
              </a:p>
            </c:txPr>
          </c:dispUnitsLbl>
        </c:dispUnits>
      </c:valAx>
      <c:spPr>
        <a:solidFill>
          <a:schemeClr val="bg1"/>
        </a:solidFill>
      </c:spPr>
    </c:plotArea>
    <c:plotVisOnly val="1"/>
    <c:dispBlanksAs val="gap"/>
    <c:showDLblsOverMax val="0"/>
  </c:chart>
  <c:spPr>
    <a:noFill/>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002060"/>
                </a:solidFill>
              </a:defRPr>
            </a:pPr>
            <a:r>
              <a:rPr lang="en-US" sz="1400" dirty="0">
                <a:solidFill>
                  <a:srgbClr val="002060"/>
                </a:solidFill>
              </a:rPr>
              <a:t>TANF Cash </a:t>
            </a:r>
            <a:r>
              <a:rPr lang="en-US" sz="1400" dirty="0" smtClean="0">
                <a:solidFill>
                  <a:srgbClr val="002060"/>
                </a:solidFill>
              </a:rPr>
              <a:t>Assistance</a:t>
            </a:r>
            <a:r>
              <a:rPr lang="en-US" sz="1400" baseline="0" dirty="0" smtClean="0">
                <a:solidFill>
                  <a:srgbClr val="002060"/>
                </a:solidFill>
              </a:rPr>
              <a:t> for </a:t>
            </a:r>
            <a:r>
              <a:rPr lang="en-US" sz="1400" baseline="0" dirty="0">
                <a:solidFill>
                  <a:srgbClr val="002060"/>
                </a:solidFill>
              </a:rPr>
              <a:t>Children 0-5</a:t>
            </a:r>
            <a:r>
              <a:rPr lang="en-US" sz="1400" dirty="0">
                <a:solidFill>
                  <a:srgbClr val="002060"/>
                </a:solidFill>
              </a:rPr>
              <a:t> </a:t>
            </a:r>
          </a:p>
        </c:rich>
      </c:tx>
      <c:layout>
        <c:manualLayout>
          <c:xMode val="edge"/>
          <c:yMode val="edge"/>
          <c:x val="0.24231050664121531"/>
          <c:y val="2.8030131287585677E-2"/>
        </c:manualLayout>
      </c:layout>
      <c:overlay val="0"/>
      <c:spPr>
        <a:noFill/>
      </c:spPr>
    </c:title>
    <c:autoTitleDeleted val="0"/>
    <c:plotArea>
      <c:layout/>
      <c:lineChart>
        <c:grouping val="standard"/>
        <c:varyColors val="0"/>
        <c:ser>
          <c:idx val="1"/>
          <c:order val="0"/>
          <c:tx>
            <c:strRef>
              <c:f>TANF!$B$2</c:f>
              <c:strCache>
                <c:ptCount val="1"/>
                <c:pt idx="0">
                  <c:v>TANF</c:v>
                </c:pt>
              </c:strCache>
            </c:strRef>
          </c:tx>
          <c:marker>
            <c:spPr>
              <a:solidFill>
                <a:schemeClr val="accent1"/>
              </a:solidFill>
            </c:spPr>
          </c:marker>
          <c:cat>
            <c:numRef>
              <c:f>TANF!$A$3:$A$14</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TANF!$B$3:$B$14</c:f>
              <c:numCache>
                <c:formatCode>_(* #,##0.00_);_(* \(#,##0.00\);_(* "-"??_);_(@_)</c:formatCode>
                <c:ptCount val="12"/>
                <c:pt idx="0" formatCode="_(&quot;$&quot;* #,##0.00_);_(&quot;$&quot;* \(#,##0.00\);_(&quot;$&quot;* &quot;-&quot;??_);_(@_)">
                  <c:v>11652354.423490001</c:v>
                </c:pt>
                <c:pt idx="1">
                  <c:v>10641361.772399999</c:v>
                </c:pt>
                <c:pt idx="2">
                  <c:v>11019902.920630001</c:v>
                </c:pt>
                <c:pt idx="3">
                  <c:v>11303823.82119</c:v>
                </c:pt>
                <c:pt idx="4">
                  <c:v>10811642.625399999</c:v>
                </c:pt>
                <c:pt idx="5">
                  <c:v>9843504.2567500006</c:v>
                </c:pt>
                <c:pt idx="6">
                  <c:v>8295187.1015900001</c:v>
                </c:pt>
                <c:pt idx="7">
                  <c:v>7268400.5236999998</c:v>
                </c:pt>
                <c:pt idx="8">
                  <c:v>6340170.8200000003</c:v>
                </c:pt>
                <c:pt idx="9">
                  <c:v>6352834.9277799996</c:v>
                </c:pt>
                <c:pt idx="10">
                  <c:v>7752587.8229400003</c:v>
                </c:pt>
                <c:pt idx="11">
                  <c:v>7338842.55913</c:v>
                </c:pt>
              </c:numCache>
            </c:numRef>
          </c:val>
          <c:smooth val="0"/>
        </c:ser>
        <c:dLbls>
          <c:showLegendKey val="0"/>
          <c:showVal val="0"/>
          <c:showCatName val="0"/>
          <c:showSerName val="0"/>
          <c:showPercent val="0"/>
          <c:showBubbleSize val="0"/>
        </c:dLbls>
        <c:marker val="1"/>
        <c:smooth val="0"/>
        <c:axId val="154921984"/>
        <c:axId val="155526272"/>
      </c:lineChart>
      <c:catAx>
        <c:axId val="154921984"/>
        <c:scaling>
          <c:orientation val="minMax"/>
        </c:scaling>
        <c:delete val="0"/>
        <c:axPos val="b"/>
        <c:numFmt formatCode="General" sourceLinked="1"/>
        <c:majorTickMark val="out"/>
        <c:minorTickMark val="none"/>
        <c:tickLblPos val="nextTo"/>
        <c:txPr>
          <a:bodyPr/>
          <a:lstStyle/>
          <a:p>
            <a:pPr>
              <a:defRPr>
                <a:solidFill>
                  <a:srgbClr val="002060"/>
                </a:solidFill>
              </a:defRPr>
            </a:pPr>
            <a:endParaRPr lang="en-US"/>
          </a:p>
        </c:txPr>
        <c:crossAx val="155526272"/>
        <c:crosses val="autoZero"/>
        <c:auto val="1"/>
        <c:lblAlgn val="ctr"/>
        <c:lblOffset val="100"/>
        <c:noMultiLvlLbl val="0"/>
      </c:catAx>
      <c:valAx>
        <c:axId val="155526272"/>
        <c:scaling>
          <c:orientation val="minMax"/>
          <c:max val="14000000"/>
          <c:min val="6000000"/>
        </c:scaling>
        <c:delete val="0"/>
        <c:axPos val="l"/>
        <c:majorGridlines/>
        <c:numFmt formatCode="_(&quot;$&quot;* #,##0_);_(&quot;$&quot;* \(#,##0\);_(&quot;$&quot;* &quot;-&quot;_);_(@_)" sourceLinked="0"/>
        <c:majorTickMark val="out"/>
        <c:minorTickMark val="none"/>
        <c:tickLblPos val="nextTo"/>
        <c:txPr>
          <a:bodyPr/>
          <a:lstStyle/>
          <a:p>
            <a:pPr>
              <a:defRPr sz="1400">
                <a:solidFill>
                  <a:srgbClr val="002060"/>
                </a:solidFill>
              </a:defRPr>
            </a:pPr>
            <a:endParaRPr lang="en-US"/>
          </a:p>
        </c:txPr>
        <c:crossAx val="154921984"/>
        <c:crosses val="autoZero"/>
        <c:crossBetween val="between"/>
        <c:majorUnit val="2000000"/>
        <c:dispUnits>
          <c:builtInUnit val="millions"/>
          <c:dispUnitsLbl>
            <c:layout>
              <c:manualLayout>
                <c:xMode val="edge"/>
                <c:yMode val="edge"/>
                <c:x val="3.1325835139776124E-2"/>
                <c:y val="0.11182414698162729"/>
              </c:manualLayout>
            </c:layout>
            <c:txPr>
              <a:bodyPr/>
              <a:lstStyle/>
              <a:p>
                <a:pPr>
                  <a:defRPr sz="1400"/>
                </a:pPr>
                <a:endParaRPr lang="en-US"/>
              </a:p>
            </c:txPr>
          </c:dispUnitsLbl>
        </c:dispUnits>
      </c:valAx>
      <c:spPr>
        <a:solidFill>
          <a:sysClr val="window" lastClr="FFFFFF"/>
        </a:solidFill>
      </c:spPr>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002060"/>
                </a:solidFill>
              </a:defRPr>
            </a:pPr>
            <a:r>
              <a:rPr lang="en-US" sz="1400">
                <a:solidFill>
                  <a:srgbClr val="002060"/>
                </a:solidFill>
              </a:rPr>
              <a:t>Supplemental Nutrition Assistance Program, Annual Payments, Ages 0-5</a:t>
            </a:r>
          </a:p>
        </c:rich>
      </c:tx>
      <c:layout>
        <c:manualLayout>
          <c:xMode val="edge"/>
          <c:yMode val="edge"/>
          <c:x val="0.2042292213473316"/>
          <c:y val="4.1666666666666664E-2"/>
        </c:manualLayout>
      </c:layout>
      <c:overlay val="0"/>
    </c:title>
    <c:autoTitleDeleted val="0"/>
    <c:plotArea>
      <c:layout/>
      <c:lineChart>
        <c:grouping val="standard"/>
        <c:varyColors val="0"/>
        <c:ser>
          <c:idx val="1"/>
          <c:order val="0"/>
          <c:marker>
            <c:spPr>
              <a:solidFill>
                <a:schemeClr val="accent1"/>
              </a:solidFill>
            </c:spPr>
          </c:marker>
          <c:cat>
            <c:numRef>
              <c:f>SNAP!$A$4:$A$15</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SNAP!$B$4:$B$15</c:f>
              <c:numCache>
                <c:formatCode>_(* #,##0.00_);_(* \(#,##0.00\);_(* "-"??_);_(@_)</c:formatCode>
                <c:ptCount val="12"/>
                <c:pt idx="0" formatCode="_(&quot;$&quot;* #,##0.00_);_(&quot;$&quot;* \(#,##0.00\);_(&quot;$&quot;* &quot;-&quot;??_);_(@_)">
                  <c:v>44903278.348099999</c:v>
                </c:pt>
                <c:pt idx="1">
                  <c:v>47627959.939999998</c:v>
                </c:pt>
                <c:pt idx="2">
                  <c:v>58075745.979999997</c:v>
                </c:pt>
                <c:pt idx="3">
                  <c:v>76867889.569999993</c:v>
                </c:pt>
                <c:pt idx="4">
                  <c:v>85515420.739999995</c:v>
                </c:pt>
                <c:pt idx="5">
                  <c:v>93108497.739999995</c:v>
                </c:pt>
                <c:pt idx="6">
                  <c:v>98388901.709999993</c:v>
                </c:pt>
                <c:pt idx="7">
                  <c:v>99264162.510000005</c:v>
                </c:pt>
                <c:pt idx="8">
                  <c:v>102770690.59</c:v>
                </c:pt>
                <c:pt idx="9">
                  <c:v>125017138.3</c:v>
                </c:pt>
                <c:pt idx="10">
                  <c:v>171003396.20203</c:v>
                </c:pt>
                <c:pt idx="11">
                  <c:v>175527350.34999999</c:v>
                </c:pt>
              </c:numCache>
            </c:numRef>
          </c:val>
          <c:smooth val="0"/>
        </c:ser>
        <c:dLbls>
          <c:showLegendKey val="0"/>
          <c:showVal val="0"/>
          <c:showCatName val="0"/>
          <c:showSerName val="0"/>
          <c:showPercent val="0"/>
          <c:showBubbleSize val="0"/>
        </c:dLbls>
        <c:marker val="1"/>
        <c:smooth val="0"/>
        <c:axId val="155222016"/>
        <c:axId val="155223936"/>
      </c:lineChart>
      <c:catAx>
        <c:axId val="155222016"/>
        <c:scaling>
          <c:orientation val="minMax"/>
        </c:scaling>
        <c:delete val="0"/>
        <c:axPos val="b"/>
        <c:numFmt formatCode="General" sourceLinked="1"/>
        <c:majorTickMark val="none"/>
        <c:minorTickMark val="none"/>
        <c:tickLblPos val="nextTo"/>
        <c:txPr>
          <a:bodyPr/>
          <a:lstStyle/>
          <a:p>
            <a:pPr>
              <a:defRPr>
                <a:solidFill>
                  <a:srgbClr val="002060"/>
                </a:solidFill>
              </a:defRPr>
            </a:pPr>
            <a:endParaRPr lang="en-US"/>
          </a:p>
        </c:txPr>
        <c:crossAx val="155223936"/>
        <c:crosses val="autoZero"/>
        <c:auto val="1"/>
        <c:lblAlgn val="ctr"/>
        <c:lblOffset val="100"/>
        <c:noMultiLvlLbl val="0"/>
      </c:catAx>
      <c:valAx>
        <c:axId val="155223936"/>
        <c:scaling>
          <c:orientation val="minMax"/>
          <c:max val="200000000"/>
          <c:min val="40000000"/>
        </c:scaling>
        <c:delete val="0"/>
        <c:axPos val="l"/>
        <c:majorGridlines/>
        <c:numFmt formatCode="_(&quot;$&quot;* #,##0_);_(&quot;$&quot;* \(#,##0\);_(&quot;$&quot;* &quot;-&quot;_);_(@_)" sourceLinked="0"/>
        <c:majorTickMark val="none"/>
        <c:minorTickMark val="none"/>
        <c:tickLblPos val="nextTo"/>
        <c:txPr>
          <a:bodyPr/>
          <a:lstStyle/>
          <a:p>
            <a:pPr>
              <a:defRPr sz="1400">
                <a:solidFill>
                  <a:srgbClr val="002060"/>
                </a:solidFill>
              </a:defRPr>
            </a:pPr>
            <a:endParaRPr lang="en-US"/>
          </a:p>
        </c:txPr>
        <c:crossAx val="155222016"/>
        <c:crosses val="autoZero"/>
        <c:crossBetween val="between"/>
        <c:majorUnit val="40000000"/>
        <c:dispUnits>
          <c:builtInUnit val="millions"/>
          <c:dispUnitsLbl>
            <c:layout/>
            <c:txPr>
              <a:bodyPr/>
              <a:lstStyle/>
              <a:p>
                <a:pPr>
                  <a:defRPr sz="1400"/>
                </a:pPr>
                <a:endParaRPr lang="en-US"/>
              </a:p>
            </c:txPr>
          </c:dispUnitsLbl>
        </c:dispUnits>
      </c:valAx>
      <c:spPr>
        <a:solidFill>
          <a:schemeClr val="bg1"/>
        </a:solidFill>
      </c:spPr>
    </c:plotArea>
    <c:plotVisOnly val="1"/>
    <c:dispBlanksAs val="gap"/>
    <c:showDLblsOverMax val="0"/>
  </c:chart>
  <c:spPr>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Child Care Subsidy Expenditures, Children Aged 0-5, </a:t>
            </a:r>
          </a:p>
          <a:p>
            <a:pPr>
              <a:defRPr sz="1200"/>
            </a:pPr>
            <a:r>
              <a:rPr lang="en-US" sz="1200"/>
              <a:t>SFY 2002-2011</a:t>
            </a:r>
          </a:p>
        </c:rich>
      </c:tx>
      <c:layout/>
      <c:overlay val="0"/>
    </c:title>
    <c:autoTitleDeleted val="0"/>
    <c:plotArea>
      <c:layout/>
      <c:lineChart>
        <c:grouping val="standard"/>
        <c:varyColors val="0"/>
        <c:ser>
          <c:idx val="1"/>
          <c:order val="0"/>
          <c:marker>
            <c:spPr>
              <a:solidFill>
                <a:schemeClr val="accent1"/>
              </a:solidFill>
            </c:spPr>
          </c:marker>
          <c:cat>
            <c:numRef>
              <c:f>childcare!$A$4:$A$13</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childcare!$B$4:$B$13</c:f>
              <c:numCache>
                <c:formatCode>_(* #,##0.00_);_(* \(#,##0.00\);_(* "-"??_);_(@_)</c:formatCode>
                <c:ptCount val="10"/>
                <c:pt idx="0" formatCode="_(&quot;$&quot;* #,##0.00_);_(&quot;$&quot;* \(#,##0.00\);_(&quot;$&quot;* &quot;-&quot;??_);_(@_)">
                  <c:v>89751079</c:v>
                </c:pt>
                <c:pt idx="1">
                  <c:v>104404838</c:v>
                </c:pt>
                <c:pt idx="2">
                  <c:v>110635421</c:v>
                </c:pt>
                <c:pt idx="3">
                  <c:v>99190661</c:v>
                </c:pt>
                <c:pt idx="4">
                  <c:v>99980802</c:v>
                </c:pt>
                <c:pt idx="5">
                  <c:v>98240214</c:v>
                </c:pt>
                <c:pt idx="6">
                  <c:v>98778646.5</c:v>
                </c:pt>
                <c:pt idx="7">
                  <c:v>111467379.25</c:v>
                </c:pt>
                <c:pt idx="8">
                  <c:v>118064627.55</c:v>
                </c:pt>
                <c:pt idx="9">
                  <c:v>116820685.8</c:v>
                </c:pt>
              </c:numCache>
            </c:numRef>
          </c:val>
          <c:smooth val="0"/>
        </c:ser>
        <c:dLbls>
          <c:showLegendKey val="0"/>
          <c:showVal val="0"/>
          <c:showCatName val="0"/>
          <c:showSerName val="0"/>
          <c:showPercent val="0"/>
          <c:showBubbleSize val="0"/>
        </c:dLbls>
        <c:marker val="1"/>
        <c:smooth val="0"/>
        <c:axId val="155366144"/>
        <c:axId val="155368064"/>
      </c:lineChart>
      <c:catAx>
        <c:axId val="155366144"/>
        <c:scaling>
          <c:orientation val="minMax"/>
        </c:scaling>
        <c:delete val="0"/>
        <c:axPos val="b"/>
        <c:numFmt formatCode="General" sourceLinked="1"/>
        <c:majorTickMark val="none"/>
        <c:minorTickMark val="none"/>
        <c:tickLblPos val="nextTo"/>
        <c:crossAx val="155368064"/>
        <c:crosses val="autoZero"/>
        <c:auto val="1"/>
        <c:lblAlgn val="ctr"/>
        <c:lblOffset val="100"/>
        <c:noMultiLvlLbl val="0"/>
      </c:catAx>
      <c:valAx>
        <c:axId val="155368064"/>
        <c:scaling>
          <c:orientation val="minMax"/>
          <c:max val="130000000"/>
          <c:min val="70000000"/>
        </c:scaling>
        <c:delete val="0"/>
        <c:axPos val="l"/>
        <c:majorGridlines/>
        <c:numFmt formatCode="_(&quot;$&quot;* #,##0_);_(&quot;$&quot;* \(#,##0\);_(&quot;$&quot;* &quot;-&quot;_);_(@_)" sourceLinked="0"/>
        <c:majorTickMark val="none"/>
        <c:minorTickMark val="none"/>
        <c:tickLblPos val="nextTo"/>
        <c:crossAx val="155366144"/>
        <c:crosses val="autoZero"/>
        <c:crossBetween val="between"/>
        <c:dispUnits>
          <c:builtInUnit val="millions"/>
          <c:dispUnitsLbl>
            <c:layout>
              <c:manualLayout>
                <c:xMode val="edge"/>
                <c:yMode val="edge"/>
                <c:x val="3.3333333333333333E-2"/>
                <c:y val="0.45435695538057752"/>
              </c:manualLayout>
            </c:layout>
          </c:dispUnitsLbl>
        </c:dispUnits>
      </c:valAx>
      <c:spPr>
        <a:solidFill>
          <a:schemeClr val="bg1"/>
        </a:solidFill>
      </c:spPr>
    </c:plotArea>
    <c:plotVisOnly val="1"/>
    <c:dispBlanksAs val="gap"/>
    <c:showDLblsOverMax val="0"/>
  </c:chart>
  <c:spPr>
    <a:ln>
      <a:noFill/>
    </a:ln>
  </c:spPr>
  <c:txPr>
    <a:bodyPr/>
    <a:lstStyle/>
    <a:p>
      <a:pPr>
        <a:defRPr>
          <a:solidFill>
            <a:srgbClr val="00206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TREND!$A$10</c:f>
              <c:strCache>
                <c:ptCount val="1"/>
                <c:pt idx="0">
                  <c:v>SoonerCare</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TREND!$B$10:$H$10</c:f>
              <c:numCache>
                <c:formatCode>#,##0</c:formatCode>
                <c:ptCount val="7"/>
                <c:pt idx="0">
                  <c:v>327619445</c:v>
                </c:pt>
                <c:pt idx="1">
                  <c:v>353529133</c:v>
                </c:pt>
                <c:pt idx="2">
                  <c:v>412731839</c:v>
                </c:pt>
                <c:pt idx="3">
                  <c:v>463565347</c:v>
                </c:pt>
                <c:pt idx="4">
                  <c:v>509467064</c:v>
                </c:pt>
                <c:pt idx="5">
                  <c:v>553851544</c:v>
                </c:pt>
                <c:pt idx="6">
                  <c:v>612069775</c:v>
                </c:pt>
              </c:numCache>
            </c:numRef>
          </c:val>
        </c:ser>
        <c:ser>
          <c:idx val="1"/>
          <c:order val="1"/>
          <c:tx>
            <c:strRef>
              <c:f>TREND!$A$11</c:f>
              <c:strCache>
                <c:ptCount val="1"/>
                <c:pt idx="0">
                  <c:v>Pre-Kindergarten</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TREND!$B$11:$H$11</c:f>
              <c:numCache>
                <c:formatCode>#,##0</c:formatCode>
                <c:ptCount val="7"/>
                <c:pt idx="0">
                  <c:v>161825584</c:v>
                </c:pt>
                <c:pt idx="1">
                  <c:v>196217850</c:v>
                </c:pt>
                <c:pt idx="2">
                  <c:v>213833536.00000003</c:v>
                </c:pt>
                <c:pt idx="3">
                  <c:v>232440480.00000003</c:v>
                </c:pt>
                <c:pt idx="4">
                  <c:v>263651188.5</c:v>
                </c:pt>
                <c:pt idx="5">
                  <c:v>283048740</c:v>
                </c:pt>
                <c:pt idx="6">
                  <c:v>293412975</c:v>
                </c:pt>
              </c:numCache>
            </c:numRef>
          </c:val>
        </c:ser>
        <c:ser>
          <c:idx val="2"/>
          <c:order val="2"/>
          <c:tx>
            <c:strRef>
              <c:f>TREND!$A$12</c:f>
              <c:strCache>
                <c:ptCount val="1"/>
                <c:pt idx="0">
                  <c:v>SNAP</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TREND!$B$12:$H$12</c:f>
              <c:numCache>
                <c:formatCode>#,##0</c:formatCode>
                <c:ptCount val="7"/>
                <c:pt idx="0">
                  <c:v>85515420</c:v>
                </c:pt>
                <c:pt idx="1">
                  <c:v>93108497</c:v>
                </c:pt>
                <c:pt idx="2">
                  <c:v>98388901</c:v>
                </c:pt>
                <c:pt idx="3">
                  <c:v>99264162</c:v>
                </c:pt>
                <c:pt idx="4">
                  <c:v>102770690</c:v>
                </c:pt>
                <c:pt idx="5">
                  <c:v>125017138</c:v>
                </c:pt>
                <c:pt idx="6">
                  <c:v>171003396</c:v>
                </c:pt>
              </c:numCache>
            </c:numRef>
          </c:val>
        </c:ser>
        <c:ser>
          <c:idx val="3"/>
          <c:order val="3"/>
          <c:tx>
            <c:strRef>
              <c:f>TREND!$A$13</c:f>
              <c:strCache>
                <c:ptCount val="1"/>
                <c:pt idx="0">
                  <c:v>Childcare Subsidies</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TREND!$B$13:$H$13</c:f>
              <c:numCache>
                <c:formatCode>#,##0</c:formatCode>
                <c:ptCount val="7"/>
                <c:pt idx="0">
                  <c:v>110635421</c:v>
                </c:pt>
                <c:pt idx="1">
                  <c:v>99190661</c:v>
                </c:pt>
                <c:pt idx="2">
                  <c:v>99980802</c:v>
                </c:pt>
                <c:pt idx="3">
                  <c:v>98240214</c:v>
                </c:pt>
                <c:pt idx="4">
                  <c:v>98778646</c:v>
                </c:pt>
                <c:pt idx="5">
                  <c:v>111467379</c:v>
                </c:pt>
                <c:pt idx="6">
                  <c:v>118064627</c:v>
                </c:pt>
              </c:numCache>
            </c:numRef>
          </c:val>
        </c:ser>
        <c:ser>
          <c:idx val="4"/>
          <c:order val="4"/>
          <c:tx>
            <c:strRef>
              <c:f>TREND!$A$14</c:f>
              <c:strCache>
                <c:ptCount val="1"/>
                <c:pt idx="0">
                  <c:v>Head Start/Early Head Start</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TREND!$B$14:$H$14</c:f>
              <c:numCache>
                <c:formatCode>#,##0</c:formatCode>
                <c:ptCount val="7"/>
                <c:pt idx="0">
                  <c:v>98915801</c:v>
                </c:pt>
                <c:pt idx="1">
                  <c:v>101901905</c:v>
                </c:pt>
                <c:pt idx="2">
                  <c:v>103380148</c:v>
                </c:pt>
                <c:pt idx="3">
                  <c:v>103893579</c:v>
                </c:pt>
                <c:pt idx="4">
                  <c:v>107293601</c:v>
                </c:pt>
                <c:pt idx="5">
                  <c:v>109524020</c:v>
                </c:pt>
                <c:pt idx="6">
                  <c:v>110588469</c:v>
                </c:pt>
              </c:numCache>
            </c:numRef>
          </c:val>
        </c:ser>
        <c:ser>
          <c:idx val="5"/>
          <c:order val="5"/>
          <c:tx>
            <c:strRef>
              <c:f>TREND!$A$15</c:f>
              <c:strCache>
                <c:ptCount val="1"/>
                <c:pt idx="0">
                  <c:v>Region 6 Head Start/Early Head Start</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TREND!$B$15:$H$15</c:f>
            </c:numRef>
          </c:val>
        </c:ser>
        <c:ser>
          <c:idx val="6"/>
          <c:order val="6"/>
          <c:tx>
            <c:strRef>
              <c:f>TREND!$A$16</c:f>
              <c:strCache>
                <c:ptCount val="1"/>
                <c:pt idx="0">
                  <c:v>Region 11 Head Start/Early Head Start</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TREND!$B$16:$H$16</c:f>
            </c:numRef>
          </c:val>
        </c:ser>
        <c:ser>
          <c:idx val="7"/>
          <c:order val="7"/>
          <c:tx>
            <c:strRef>
              <c:f>TREND!$A$17</c:f>
              <c:strCache>
                <c:ptCount val="1"/>
                <c:pt idx="0">
                  <c:v>WIC</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TREND!$B$17:$H$17</c:f>
              <c:numCache>
                <c:formatCode>#,##0</c:formatCode>
                <c:ptCount val="7"/>
                <c:pt idx="0">
                  <c:v>66962917</c:v>
                </c:pt>
                <c:pt idx="1">
                  <c:v>72795881</c:v>
                </c:pt>
                <c:pt idx="2">
                  <c:v>75711011</c:v>
                </c:pt>
                <c:pt idx="3">
                  <c:v>78476266</c:v>
                </c:pt>
                <c:pt idx="4">
                  <c:v>91618418</c:v>
                </c:pt>
                <c:pt idx="5">
                  <c:v>96534512</c:v>
                </c:pt>
                <c:pt idx="6">
                  <c:v>91954332</c:v>
                </c:pt>
              </c:numCache>
            </c:numRef>
          </c:val>
        </c:ser>
        <c:ser>
          <c:idx val="8"/>
          <c:order val="8"/>
          <c:tx>
            <c:strRef>
              <c:f>TREND!$A$18</c:f>
              <c:strCache>
                <c:ptCount val="1"/>
                <c:pt idx="0">
                  <c:v>SoonerStart</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TREND!$B$18:$H$18</c:f>
              <c:numCache>
                <c:formatCode>#,##0</c:formatCode>
                <c:ptCount val="7"/>
                <c:pt idx="0">
                  <c:v>16654573</c:v>
                </c:pt>
                <c:pt idx="1">
                  <c:v>16777845</c:v>
                </c:pt>
                <c:pt idx="2">
                  <c:v>17827259</c:v>
                </c:pt>
                <c:pt idx="3">
                  <c:v>21160484</c:v>
                </c:pt>
                <c:pt idx="4">
                  <c:v>21387367</c:v>
                </c:pt>
                <c:pt idx="5">
                  <c:v>21522020</c:v>
                </c:pt>
                <c:pt idx="6">
                  <c:v>21565486</c:v>
                </c:pt>
              </c:numCache>
            </c:numRef>
          </c:val>
        </c:ser>
        <c:ser>
          <c:idx val="9"/>
          <c:order val="9"/>
          <c:tx>
            <c:strRef>
              <c:f>TREND!$A$19</c:f>
              <c:strCache>
                <c:ptCount val="1"/>
                <c:pt idx="0">
                  <c:v>State Pilot Program</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TREND!$B$19:$H$19</c:f>
              <c:numCache>
                <c:formatCode>#,##0</c:formatCode>
                <c:ptCount val="7"/>
                <c:pt idx="0">
                  <c:v>0</c:v>
                </c:pt>
                <c:pt idx="1">
                  <c:v>0</c:v>
                </c:pt>
                <c:pt idx="2">
                  <c:v>0</c:v>
                </c:pt>
                <c:pt idx="3">
                  <c:v>19080298</c:v>
                </c:pt>
                <c:pt idx="4">
                  <c:v>24080298</c:v>
                </c:pt>
                <c:pt idx="5">
                  <c:v>24080298</c:v>
                </c:pt>
                <c:pt idx="6">
                  <c:v>17686657</c:v>
                </c:pt>
              </c:numCache>
            </c:numRef>
          </c:val>
        </c:ser>
        <c:ser>
          <c:idx val="10"/>
          <c:order val="10"/>
          <c:tx>
            <c:strRef>
              <c:f>TREND!$A$20</c:f>
              <c:strCache>
                <c:ptCount val="1"/>
                <c:pt idx="0">
                  <c:v>Children First</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TREND!$B$20:$H$20</c:f>
              <c:numCache>
                <c:formatCode>#,##0</c:formatCode>
                <c:ptCount val="7"/>
                <c:pt idx="0">
                  <c:v>13516265</c:v>
                </c:pt>
                <c:pt idx="1">
                  <c:v>10924069</c:v>
                </c:pt>
                <c:pt idx="2">
                  <c:v>11162710</c:v>
                </c:pt>
                <c:pt idx="3">
                  <c:v>11216015</c:v>
                </c:pt>
                <c:pt idx="4">
                  <c:v>11842287</c:v>
                </c:pt>
                <c:pt idx="5">
                  <c:v>11422544</c:v>
                </c:pt>
                <c:pt idx="6">
                  <c:v>9875767</c:v>
                </c:pt>
              </c:numCache>
            </c:numRef>
          </c:val>
        </c:ser>
        <c:ser>
          <c:idx val="11"/>
          <c:order val="11"/>
          <c:tx>
            <c:strRef>
              <c:f>TREND!$A$21</c:f>
              <c:strCache>
                <c:ptCount val="1"/>
                <c:pt idx="0">
                  <c:v>TANF Cash Assistance</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TREND!$B$21:$H$21</c:f>
              <c:numCache>
                <c:formatCode>#,##0</c:formatCode>
                <c:ptCount val="7"/>
                <c:pt idx="0">
                  <c:v>10811642</c:v>
                </c:pt>
                <c:pt idx="1">
                  <c:v>9843504</c:v>
                </c:pt>
                <c:pt idx="2">
                  <c:v>8295187</c:v>
                </c:pt>
                <c:pt idx="3">
                  <c:v>7268400</c:v>
                </c:pt>
                <c:pt idx="4">
                  <c:v>6340170</c:v>
                </c:pt>
                <c:pt idx="5">
                  <c:v>6352834</c:v>
                </c:pt>
                <c:pt idx="6">
                  <c:v>7752587</c:v>
                </c:pt>
              </c:numCache>
            </c:numRef>
          </c:val>
        </c:ser>
        <c:ser>
          <c:idx val="12"/>
          <c:order val="12"/>
          <c:tx>
            <c:strRef>
              <c:f>TREND!$A$22</c:f>
              <c:strCache>
                <c:ptCount val="1"/>
                <c:pt idx="0">
                  <c:v>Other</c:v>
                </c:pt>
              </c:strCache>
            </c:strRef>
          </c:tx>
          <c:invertIfNegative val="0"/>
          <c:cat>
            <c:strRef>
              <c:f>TREND!$B$9:$H$9</c:f>
              <c:strCache>
                <c:ptCount val="7"/>
                <c:pt idx="0">
                  <c:v>FY 04</c:v>
                </c:pt>
                <c:pt idx="1">
                  <c:v>FY 05</c:v>
                </c:pt>
                <c:pt idx="2">
                  <c:v>FY 06</c:v>
                </c:pt>
                <c:pt idx="3">
                  <c:v>FY 07</c:v>
                </c:pt>
                <c:pt idx="4">
                  <c:v>FY 08</c:v>
                </c:pt>
                <c:pt idx="5">
                  <c:v>FY 09</c:v>
                </c:pt>
                <c:pt idx="6">
                  <c:v>FY 10</c:v>
                </c:pt>
              </c:strCache>
            </c:strRef>
          </c:cat>
          <c:val>
            <c:numRef>
              <c:f>TREND!$B$22:$H$22</c:f>
              <c:numCache>
                <c:formatCode>#,##0</c:formatCode>
                <c:ptCount val="7"/>
                <c:pt idx="0">
                  <c:v>7462204</c:v>
                </c:pt>
                <c:pt idx="1">
                  <c:v>12210787</c:v>
                </c:pt>
                <c:pt idx="2">
                  <c:v>14517861</c:v>
                </c:pt>
                <c:pt idx="3">
                  <c:v>24370430</c:v>
                </c:pt>
                <c:pt idx="4">
                  <c:v>30062025</c:v>
                </c:pt>
                <c:pt idx="5">
                  <c:v>33937790.18</c:v>
                </c:pt>
                <c:pt idx="6">
                  <c:v>46403427</c:v>
                </c:pt>
              </c:numCache>
            </c:numRef>
          </c:val>
        </c:ser>
        <c:dLbls>
          <c:showLegendKey val="0"/>
          <c:showVal val="0"/>
          <c:showCatName val="0"/>
          <c:showSerName val="0"/>
          <c:showPercent val="0"/>
          <c:showBubbleSize val="0"/>
        </c:dLbls>
        <c:gapWidth val="150"/>
        <c:overlap val="100"/>
        <c:axId val="154656768"/>
        <c:axId val="154658304"/>
      </c:barChart>
      <c:catAx>
        <c:axId val="154656768"/>
        <c:scaling>
          <c:orientation val="minMax"/>
        </c:scaling>
        <c:delete val="0"/>
        <c:axPos val="b"/>
        <c:majorTickMark val="out"/>
        <c:minorTickMark val="none"/>
        <c:tickLblPos val="nextTo"/>
        <c:txPr>
          <a:bodyPr/>
          <a:lstStyle/>
          <a:p>
            <a:pPr>
              <a:defRPr sz="1600"/>
            </a:pPr>
            <a:endParaRPr lang="en-US"/>
          </a:p>
        </c:txPr>
        <c:crossAx val="154658304"/>
        <c:crosses val="autoZero"/>
        <c:auto val="1"/>
        <c:lblAlgn val="ctr"/>
        <c:lblOffset val="100"/>
        <c:noMultiLvlLbl val="0"/>
      </c:catAx>
      <c:valAx>
        <c:axId val="154658304"/>
        <c:scaling>
          <c:orientation val="minMax"/>
        </c:scaling>
        <c:delete val="0"/>
        <c:axPos val="l"/>
        <c:majorGridlines/>
        <c:numFmt formatCode="#,##0" sourceLinked="1"/>
        <c:majorTickMark val="out"/>
        <c:minorTickMark val="none"/>
        <c:tickLblPos val="nextTo"/>
        <c:txPr>
          <a:bodyPr/>
          <a:lstStyle/>
          <a:p>
            <a:pPr>
              <a:defRPr sz="1600"/>
            </a:pPr>
            <a:endParaRPr lang="en-US"/>
          </a:p>
        </c:txPr>
        <c:crossAx val="154656768"/>
        <c:crosses val="autoZero"/>
        <c:crossBetween val="between"/>
        <c:dispUnits>
          <c:builtInUnit val="millions"/>
          <c:dispUnitsLbl>
            <c:layout/>
            <c:txPr>
              <a:bodyPr/>
              <a:lstStyle/>
              <a:p>
                <a:pPr>
                  <a:defRPr sz="1600"/>
                </a:pPr>
                <a:endParaRPr lang="en-US"/>
              </a:p>
            </c:txPr>
          </c:dispUnitsLbl>
        </c:dispUnits>
      </c:valAx>
      <c:spPr>
        <a:solidFill>
          <a:sysClr val="window" lastClr="FFFFFF"/>
        </a:solidFill>
      </c:spPr>
    </c:plotArea>
    <c:legend>
      <c:legendPos val="r"/>
      <c:layout>
        <c:manualLayout>
          <c:xMode val="edge"/>
          <c:yMode val="edge"/>
          <c:x val="0.6619187865939834"/>
          <c:y val="0.16819316856226307"/>
          <c:w val="0.33327352109832425"/>
          <c:h val="0.64509514435695536"/>
        </c:manualLayout>
      </c:layout>
      <c:overlay val="0"/>
      <c:txPr>
        <a:bodyPr/>
        <a:lstStyle/>
        <a:p>
          <a:pPr>
            <a:defRPr sz="1600" b="1"/>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TREND!$A$10</c:f>
              <c:strCache>
                <c:ptCount val="1"/>
                <c:pt idx="0">
                  <c:v>SoonerCare</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TREND!$B$10:$H$10</c:f>
              <c:numCache>
                <c:formatCode>#,##0</c:formatCode>
                <c:ptCount val="7"/>
                <c:pt idx="0">
                  <c:v>327619445</c:v>
                </c:pt>
                <c:pt idx="1">
                  <c:v>353529133</c:v>
                </c:pt>
                <c:pt idx="2">
                  <c:v>412731839</c:v>
                </c:pt>
                <c:pt idx="3">
                  <c:v>463565347</c:v>
                </c:pt>
                <c:pt idx="4">
                  <c:v>509467064</c:v>
                </c:pt>
                <c:pt idx="5">
                  <c:v>553851544</c:v>
                </c:pt>
                <c:pt idx="6">
                  <c:v>612069775</c:v>
                </c:pt>
              </c:numCache>
            </c:numRef>
          </c:val>
          <c:smooth val="0"/>
        </c:ser>
        <c:ser>
          <c:idx val="1"/>
          <c:order val="1"/>
          <c:tx>
            <c:strRef>
              <c:f>TREND!$A$11</c:f>
              <c:strCache>
                <c:ptCount val="1"/>
                <c:pt idx="0">
                  <c:v>Pre-Kindergarten</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TREND!$B$11:$H$11</c:f>
              <c:numCache>
                <c:formatCode>#,##0</c:formatCode>
                <c:ptCount val="7"/>
                <c:pt idx="0">
                  <c:v>161825584</c:v>
                </c:pt>
                <c:pt idx="1">
                  <c:v>196217850</c:v>
                </c:pt>
                <c:pt idx="2">
                  <c:v>213833536.00000003</c:v>
                </c:pt>
                <c:pt idx="3">
                  <c:v>232440480.00000003</c:v>
                </c:pt>
                <c:pt idx="4">
                  <c:v>263651188.5</c:v>
                </c:pt>
                <c:pt idx="5">
                  <c:v>283048740</c:v>
                </c:pt>
                <c:pt idx="6">
                  <c:v>293412975</c:v>
                </c:pt>
              </c:numCache>
            </c:numRef>
          </c:val>
          <c:smooth val="0"/>
        </c:ser>
        <c:ser>
          <c:idx val="2"/>
          <c:order val="2"/>
          <c:tx>
            <c:strRef>
              <c:f>TREND!$A$12</c:f>
              <c:strCache>
                <c:ptCount val="1"/>
                <c:pt idx="0">
                  <c:v>SNAP</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TREND!$B$12:$H$12</c:f>
              <c:numCache>
                <c:formatCode>#,##0</c:formatCode>
                <c:ptCount val="7"/>
                <c:pt idx="0">
                  <c:v>85515420</c:v>
                </c:pt>
                <c:pt idx="1">
                  <c:v>93108497</c:v>
                </c:pt>
                <c:pt idx="2">
                  <c:v>98388901</c:v>
                </c:pt>
                <c:pt idx="3">
                  <c:v>99264162</c:v>
                </c:pt>
                <c:pt idx="4">
                  <c:v>102770690</c:v>
                </c:pt>
                <c:pt idx="5">
                  <c:v>125017138</c:v>
                </c:pt>
                <c:pt idx="6">
                  <c:v>171003396</c:v>
                </c:pt>
              </c:numCache>
            </c:numRef>
          </c:val>
          <c:smooth val="0"/>
        </c:ser>
        <c:ser>
          <c:idx val="3"/>
          <c:order val="3"/>
          <c:tx>
            <c:strRef>
              <c:f>TREND!$A$13</c:f>
              <c:strCache>
                <c:ptCount val="1"/>
                <c:pt idx="0">
                  <c:v>Childcare Subsidies</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TREND!$B$13:$H$13</c:f>
              <c:numCache>
                <c:formatCode>#,##0</c:formatCode>
                <c:ptCount val="7"/>
                <c:pt idx="0">
                  <c:v>110635421</c:v>
                </c:pt>
                <c:pt idx="1">
                  <c:v>99190661</c:v>
                </c:pt>
                <c:pt idx="2">
                  <c:v>99980802</c:v>
                </c:pt>
                <c:pt idx="3">
                  <c:v>98240214</c:v>
                </c:pt>
                <c:pt idx="4">
                  <c:v>98778646</c:v>
                </c:pt>
                <c:pt idx="5">
                  <c:v>111467379</c:v>
                </c:pt>
                <c:pt idx="6">
                  <c:v>118064627</c:v>
                </c:pt>
              </c:numCache>
            </c:numRef>
          </c:val>
          <c:smooth val="0"/>
        </c:ser>
        <c:ser>
          <c:idx val="4"/>
          <c:order val="4"/>
          <c:tx>
            <c:strRef>
              <c:f>TREND!$A$14</c:f>
              <c:strCache>
                <c:ptCount val="1"/>
                <c:pt idx="0">
                  <c:v>Head Start/Early Head Start</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TREND!$B$14:$H$14</c:f>
              <c:numCache>
                <c:formatCode>#,##0</c:formatCode>
                <c:ptCount val="7"/>
                <c:pt idx="0">
                  <c:v>98915801</c:v>
                </c:pt>
                <c:pt idx="1">
                  <c:v>101901905</c:v>
                </c:pt>
                <c:pt idx="2">
                  <c:v>103380148</c:v>
                </c:pt>
                <c:pt idx="3">
                  <c:v>103893579</c:v>
                </c:pt>
                <c:pt idx="4">
                  <c:v>107293601</c:v>
                </c:pt>
                <c:pt idx="5">
                  <c:v>109524020</c:v>
                </c:pt>
                <c:pt idx="6">
                  <c:v>110588469</c:v>
                </c:pt>
              </c:numCache>
            </c:numRef>
          </c:val>
          <c:smooth val="0"/>
        </c:ser>
        <c:ser>
          <c:idx val="5"/>
          <c:order val="5"/>
          <c:tx>
            <c:strRef>
              <c:f>TREND!$A$15</c:f>
              <c:strCache>
                <c:ptCount val="1"/>
                <c:pt idx="0">
                  <c:v>Region 6 Head Start/Early Head Start</c:v>
                </c:pt>
              </c:strCache>
            </c:strRef>
          </c:tx>
          <c:cat>
            <c:strRef>
              <c:f>TREND!$B$9:$H$9</c:f>
              <c:strCache>
                <c:ptCount val="7"/>
                <c:pt idx="0">
                  <c:v>FY 04</c:v>
                </c:pt>
                <c:pt idx="1">
                  <c:v>FY 05</c:v>
                </c:pt>
                <c:pt idx="2">
                  <c:v>FY 06</c:v>
                </c:pt>
                <c:pt idx="3">
                  <c:v>FY 07</c:v>
                </c:pt>
                <c:pt idx="4">
                  <c:v>FY 08</c:v>
                </c:pt>
                <c:pt idx="5">
                  <c:v>FY 09</c:v>
                </c:pt>
                <c:pt idx="6">
                  <c:v>FY 10</c:v>
                </c:pt>
              </c:strCache>
            </c:strRef>
          </c:cat>
          <c:val>
            <c:numRef>
              <c:f>TREND!$B$15:$H$15</c:f>
            </c:numRef>
          </c:val>
          <c:smooth val="0"/>
        </c:ser>
        <c:ser>
          <c:idx val="6"/>
          <c:order val="6"/>
          <c:tx>
            <c:strRef>
              <c:f>TREND!$A$16</c:f>
              <c:strCache>
                <c:ptCount val="1"/>
                <c:pt idx="0">
                  <c:v>Region 11 Head Start/Early Head Start</c:v>
                </c:pt>
              </c:strCache>
            </c:strRef>
          </c:tx>
          <c:cat>
            <c:strRef>
              <c:f>TREND!$B$9:$H$9</c:f>
              <c:strCache>
                <c:ptCount val="7"/>
                <c:pt idx="0">
                  <c:v>FY 04</c:v>
                </c:pt>
                <c:pt idx="1">
                  <c:v>FY 05</c:v>
                </c:pt>
                <c:pt idx="2">
                  <c:v>FY 06</c:v>
                </c:pt>
                <c:pt idx="3">
                  <c:v>FY 07</c:v>
                </c:pt>
                <c:pt idx="4">
                  <c:v>FY 08</c:v>
                </c:pt>
                <c:pt idx="5">
                  <c:v>FY 09</c:v>
                </c:pt>
                <c:pt idx="6">
                  <c:v>FY 10</c:v>
                </c:pt>
              </c:strCache>
            </c:strRef>
          </c:cat>
          <c:val>
            <c:numRef>
              <c:f>TREND!$B$16:$H$16</c:f>
            </c:numRef>
          </c:val>
          <c:smooth val="0"/>
        </c:ser>
        <c:ser>
          <c:idx val="7"/>
          <c:order val="7"/>
          <c:tx>
            <c:strRef>
              <c:f>TREND!$A$17</c:f>
              <c:strCache>
                <c:ptCount val="1"/>
                <c:pt idx="0">
                  <c:v>WIC</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TREND!$B$17:$H$17</c:f>
              <c:numCache>
                <c:formatCode>#,##0</c:formatCode>
                <c:ptCount val="7"/>
                <c:pt idx="0">
                  <c:v>66962917</c:v>
                </c:pt>
                <c:pt idx="1">
                  <c:v>72795881</c:v>
                </c:pt>
                <c:pt idx="2">
                  <c:v>75711011</c:v>
                </c:pt>
                <c:pt idx="3">
                  <c:v>78476266</c:v>
                </c:pt>
                <c:pt idx="4">
                  <c:v>91618418</c:v>
                </c:pt>
                <c:pt idx="5">
                  <c:v>96534512</c:v>
                </c:pt>
                <c:pt idx="6">
                  <c:v>91954332</c:v>
                </c:pt>
              </c:numCache>
            </c:numRef>
          </c:val>
          <c:smooth val="0"/>
        </c:ser>
        <c:ser>
          <c:idx val="8"/>
          <c:order val="8"/>
          <c:tx>
            <c:strRef>
              <c:f>TREND!$A$18</c:f>
              <c:strCache>
                <c:ptCount val="1"/>
                <c:pt idx="0">
                  <c:v>SoonerStart</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TREND!$B$18:$H$18</c:f>
              <c:numCache>
                <c:formatCode>#,##0</c:formatCode>
                <c:ptCount val="7"/>
                <c:pt idx="0">
                  <c:v>16654573</c:v>
                </c:pt>
                <c:pt idx="1">
                  <c:v>16777845</c:v>
                </c:pt>
                <c:pt idx="2">
                  <c:v>17827259</c:v>
                </c:pt>
                <c:pt idx="3">
                  <c:v>21160484</c:v>
                </c:pt>
                <c:pt idx="4">
                  <c:v>21387367</c:v>
                </c:pt>
                <c:pt idx="5">
                  <c:v>21522020</c:v>
                </c:pt>
                <c:pt idx="6">
                  <c:v>21565486</c:v>
                </c:pt>
              </c:numCache>
            </c:numRef>
          </c:val>
          <c:smooth val="0"/>
        </c:ser>
        <c:ser>
          <c:idx val="9"/>
          <c:order val="9"/>
          <c:tx>
            <c:strRef>
              <c:f>TREND!$A$19</c:f>
              <c:strCache>
                <c:ptCount val="1"/>
                <c:pt idx="0">
                  <c:v>State Pilot Program</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TREND!$B$19:$H$19</c:f>
              <c:numCache>
                <c:formatCode>#,##0</c:formatCode>
                <c:ptCount val="7"/>
                <c:pt idx="0">
                  <c:v>0</c:v>
                </c:pt>
                <c:pt idx="1">
                  <c:v>0</c:v>
                </c:pt>
                <c:pt idx="2">
                  <c:v>0</c:v>
                </c:pt>
                <c:pt idx="3">
                  <c:v>19080298</c:v>
                </c:pt>
                <c:pt idx="4">
                  <c:v>24080298</c:v>
                </c:pt>
                <c:pt idx="5">
                  <c:v>24080298</c:v>
                </c:pt>
                <c:pt idx="6">
                  <c:v>17686657</c:v>
                </c:pt>
              </c:numCache>
            </c:numRef>
          </c:val>
          <c:smooth val="0"/>
        </c:ser>
        <c:ser>
          <c:idx val="10"/>
          <c:order val="10"/>
          <c:tx>
            <c:strRef>
              <c:f>TREND!$A$20</c:f>
              <c:strCache>
                <c:ptCount val="1"/>
                <c:pt idx="0">
                  <c:v>Children First</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TREND!$B$20:$H$20</c:f>
              <c:numCache>
                <c:formatCode>#,##0</c:formatCode>
                <c:ptCount val="7"/>
                <c:pt idx="0">
                  <c:v>13516265</c:v>
                </c:pt>
                <c:pt idx="1">
                  <c:v>10924069</c:v>
                </c:pt>
                <c:pt idx="2">
                  <c:v>11162710</c:v>
                </c:pt>
                <c:pt idx="3">
                  <c:v>11216015</c:v>
                </c:pt>
                <c:pt idx="4">
                  <c:v>11842287</c:v>
                </c:pt>
                <c:pt idx="5">
                  <c:v>11422544</c:v>
                </c:pt>
                <c:pt idx="6">
                  <c:v>9875767</c:v>
                </c:pt>
              </c:numCache>
            </c:numRef>
          </c:val>
          <c:smooth val="0"/>
        </c:ser>
        <c:ser>
          <c:idx val="11"/>
          <c:order val="11"/>
          <c:tx>
            <c:strRef>
              <c:f>TREND!$A$21</c:f>
              <c:strCache>
                <c:ptCount val="1"/>
                <c:pt idx="0">
                  <c:v>TANF Cash Assistance</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TREND!$B$21:$H$21</c:f>
              <c:numCache>
                <c:formatCode>#,##0</c:formatCode>
                <c:ptCount val="7"/>
                <c:pt idx="0">
                  <c:v>10811642</c:v>
                </c:pt>
                <c:pt idx="1">
                  <c:v>9843504</c:v>
                </c:pt>
                <c:pt idx="2">
                  <c:v>8295187</c:v>
                </c:pt>
                <c:pt idx="3">
                  <c:v>7268400</c:v>
                </c:pt>
                <c:pt idx="4">
                  <c:v>6340170</c:v>
                </c:pt>
                <c:pt idx="5">
                  <c:v>6352834</c:v>
                </c:pt>
                <c:pt idx="6">
                  <c:v>7752587</c:v>
                </c:pt>
              </c:numCache>
            </c:numRef>
          </c:val>
          <c:smooth val="0"/>
        </c:ser>
        <c:ser>
          <c:idx val="12"/>
          <c:order val="12"/>
          <c:tx>
            <c:strRef>
              <c:f>TREND!$A$22</c:f>
              <c:strCache>
                <c:ptCount val="1"/>
                <c:pt idx="0">
                  <c:v>Other</c:v>
                </c:pt>
              </c:strCache>
            </c:strRef>
          </c:tx>
          <c:marker>
            <c:symbol val="none"/>
          </c:marker>
          <c:cat>
            <c:strRef>
              <c:f>TREND!$B$9:$H$9</c:f>
              <c:strCache>
                <c:ptCount val="7"/>
                <c:pt idx="0">
                  <c:v>FY 04</c:v>
                </c:pt>
                <c:pt idx="1">
                  <c:v>FY 05</c:v>
                </c:pt>
                <c:pt idx="2">
                  <c:v>FY 06</c:v>
                </c:pt>
                <c:pt idx="3">
                  <c:v>FY 07</c:v>
                </c:pt>
                <c:pt idx="4">
                  <c:v>FY 08</c:v>
                </c:pt>
                <c:pt idx="5">
                  <c:v>FY 09</c:v>
                </c:pt>
                <c:pt idx="6">
                  <c:v>FY 10</c:v>
                </c:pt>
              </c:strCache>
            </c:strRef>
          </c:cat>
          <c:val>
            <c:numRef>
              <c:f>TREND!$B$22:$H$22</c:f>
              <c:numCache>
                <c:formatCode>#,##0</c:formatCode>
                <c:ptCount val="7"/>
                <c:pt idx="0">
                  <c:v>7469704</c:v>
                </c:pt>
                <c:pt idx="1">
                  <c:v>12275287</c:v>
                </c:pt>
                <c:pt idx="2">
                  <c:v>14553661</c:v>
                </c:pt>
                <c:pt idx="3">
                  <c:v>24426930</c:v>
                </c:pt>
                <c:pt idx="4">
                  <c:v>30215048</c:v>
                </c:pt>
                <c:pt idx="5">
                  <c:v>34032790.18</c:v>
                </c:pt>
                <c:pt idx="6">
                  <c:v>46521427</c:v>
                </c:pt>
              </c:numCache>
            </c:numRef>
          </c:val>
          <c:smooth val="0"/>
        </c:ser>
        <c:dLbls>
          <c:showLegendKey val="0"/>
          <c:showVal val="0"/>
          <c:showCatName val="0"/>
          <c:showSerName val="0"/>
          <c:showPercent val="0"/>
          <c:showBubbleSize val="0"/>
        </c:dLbls>
        <c:marker val="1"/>
        <c:smooth val="0"/>
        <c:axId val="154408448"/>
        <c:axId val="154409984"/>
      </c:lineChart>
      <c:catAx>
        <c:axId val="154408448"/>
        <c:scaling>
          <c:orientation val="minMax"/>
        </c:scaling>
        <c:delete val="0"/>
        <c:axPos val="b"/>
        <c:majorTickMark val="none"/>
        <c:minorTickMark val="none"/>
        <c:tickLblPos val="nextTo"/>
        <c:crossAx val="154409984"/>
        <c:crosses val="autoZero"/>
        <c:auto val="1"/>
        <c:lblAlgn val="ctr"/>
        <c:lblOffset val="100"/>
        <c:noMultiLvlLbl val="0"/>
      </c:catAx>
      <c:valAx>
        <c:axId val="154409984"/>
        <c:scaling>
          <c:orientation val="minMax"/>
        </c:scaling>
        <c:delete val="0"/>
        <c:axPos val="l"/>
        <c:majorGridlines/>
        <c:numFmt formatCode="#,##0" sourceLinked="1"/>
        <c:majorTickMark val="none"/>
        <c:minorTickMark val="none"/>
        <c:tickLblPos val="nextTo"/>
        <c:spPr>
          <a:ln w="9525">
            <a:noFill/>
          </a:ln>
        </c:spPr>
        <c:crossAx val="154408448"/>
        <c:crosses val="autoZero"/>
        <c:crossBetween val="between"/>
        <c:dispUnits>
          <c:builtInUnit val="millions"/>
          <c:dispUnitsLbl>
            <c:layout/>
          </c:dispUnitsLbl>
        </c:dispUnits>
      </c:valAx>
      <c:spPr>
        <a:solidFill>
          <a:schemeClr val="bg1"/>
        </a:solidFill>
      </c:spPr>
    </c:plotArea>
    <c:legend>
      <c:legendPos val="b"/>
      <c:layout>
        <c:manualLayout>
          <c:xMode val="edge"/>
          <c:yMode val="edge"/>
          <c:x val="8.1913506965475474E-2"/>
          <c:y val="0.78042030705065979"/>
          <c:w val="0.89617286493034509"/>
          <c:h val="0.20588106281235394"/>
        </c:manualLayout>
      </c:layout>
      <c:overlay val="0"/>
      <c:spPr>
        <a:solidFill>
          <a:schemeClr val="bg1"/>
        </a:solidFill>
        <a:ln>
          <a:solidFill>
            <a:schemeClr val="accent1">
              <a:shade val="65000"/>
              <a:shade val="95000"/>
              <a:satMod val="105000"/>
            </a:schemeClr>
          </a:solidFill>
        </a:ln>
      </c:spPr>
    </c:legend>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layout>
                <c:manualLayout>
                  <c:x val="-0.16469334341681865"/>
                  <c:y val="0.21695671515636816"/>
                </c:manualLayout>
              </c:layout>
              <c:tx>
                <c:rich>
                  <a:bodyPr/>
                  <a:lstStyle/>
                  <a:p>
                    <a:r>
                      <a:rPr lang="en-US" sz="2000" dirty="0"/>
                      <a:t>State</a:t>
                    </a:r>
                    <a:r>
                      <a:rPr lang="en-US" dirty="0"/>
                      <a:t>, 384,551,554, 26%</a:t>
                    </a:r>
                  </a:p>
                </c:rich>
              </c:tx>
              <c:showLegendKey val="0"/>
              <c:showVal val="1"/>
              <c:showCatName val="1"/>
              <c:showSerName val="0"/>
              <c:showPercent val="1"/>
              <c:showBubbleSize val="0"/>
            </c:dLbl>
            <c:dLbl>
              <c:idx val="1"/>
              <c:layout>
                <c:manualLayout>
                  <c:x val="0.157412992867417"/>
                  <c:y val="-0.23987454957960763"/>
                </c:manualLayout>
              </c:layout>
              <c:tx>
                <c:rich>
                  <a:bodyPr/>
                  <a:lstStyle/>
                  <a:p>
                    <a:r>
                      <a:rPr lang="en-US" sz="2000" dirty="0" smtClean="0"/>
                      <a:t>Federal</a:t>
                    </a:r>
                    <a:r>
                      <a:rPr lang="en-US" sz="1400" dirty="0" smtClean="0"/>
                      <a:t>, 991,119,219, 66%</a:t>
                    </a:r>
                    <a:endParaRPr lang="en-US" dirty="0"/>
                  </a:p>
                </c:rich>
              </c:tx>
              <c:showLegendKey val="0"/>
              <c:showVal val="1"/>
              <c:showCatName val="1"/>
              <c:showSerName val="0"/>
              <c:showPercent val="1"/>
              <c:showBubbleSize val="0"/>
            </c:dLbl>
            <c:dLbl>
              <c:idx val="2"/>
              <c:layout>
                <c:manualLayout>
                  <c:x val="-6.4415083707756865E-2"/>
                  <c:y val="2.0238889630321646E-3"/>
                </c:manualLayout>
              </c:layout>
              <c:showLegendKey val="0"/>
              <c:showVal val="1"/>
              <c:showCatName val="1"/>
              <c:showSerName val="0"/>
              <c:showPercent val="1"/>
              <c:showBubbleSize val="0"/>
            </c:dLbl>
            <c:dLbl>
              <c:idx val="3"/>
              <c:layout>
                <c:manualLayout>
                  <c:x val="3.1531800050417426E-2"/>
                  <c:y val="3.1051203345344546E-4"/>
                </c:manualLayout>
              </c:layout>
              <c:showLegendKey val="0"/>
              <c:showVal val="1"/>
              <c:showCatName val="1"/>
              <c:showSerName val="0"/>
              <c:showPercent val="1"/>
              <c:showBubbleSize val="0"/>
            </c:dLbl>
            <c:txPr>
              <a:bodyPr/>
              <a:lstStyle/>
              <a:p>
                <a:pPr>
                  <a:defRPr sz="1400" b="1"/>
                </a:pPr>
                <a:endParaRPr lang="en-US"/>
              </a:p>
            </c:txPr>
            <c:showLegendKey val="0"/>
            <c:showVal val="1"/>
            <c:showCatName val="1"/>
            <c:showSerName val="0"/>
            <c:showPercent val="1"/>
            <c:showBubbleSize val="0"/>
            <c:showLeaderLines val="1"/>
          </c:dLbls>
          <c:cat>
            <c:strRef>
              <c:f>(TREND!$A$2,TREND!$A$3,TREND!$A$4,TREND!$A$5)</c:f>
              <c:strCache>
                <c:ptCount val="4"/>
                <c:pt idx="0">
                  <c:v>State</c:v>
                </c:pt>
                <c:pt idx="1">
                  <c:v>Federal</c:v>
                </c:pt>
                <c:pt idx="2">
                  <c:v>Local</c:v>
                </c:pt>
                <c:pt idx="3">
                  <c:v>Private</c:v>
                </c:pt>
              </c:strCache>
            </c:strRef>
          </c:cat>
          <c:val>
            <c:numRef>
              <c:f>(TREND!$J$2,TREND!$J$3,TREND!$J$4,TREND!$J$5)</c:f>
              <c:numCache>
                <c:formatCode>#,##0</c:formatCode>
                <c:ptCount val="4"/>
                <c:pt idx="0">
                  <c:v>384551554.20297503</c:v>
                </c:pt>
                <c:pt idx="1">
                  <c:v>991119219.04702497</c:v>
                </c:pt>
                <c:pt idx="2">
                  <c:v>73353243.75</c:v>
                </c:pt>
                <c:pt idx="3">
                  <c:v>48183481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25"/>
          <c:dLbls>
            <c:dLbl>
              <c:idx val="0"/>
              <c:layout>
                <c:manualLayout>
                  <c:x val="-5.0048431446069241E-2"/>
                  <c:y val="0.14159477347940203"/>
                </c:manualLayout>
              </c:layout>
              <c:showLegendKey val="0"/>
              <c:showVal val="0"/>
              <c:showCatName val="0"/>
              <c:showSerName val="0"/>
              <c:showPercent val="1"/>
              <c:showBubbleSize val="0"/>
            </c:dLbl>
            <c:dLbl>
              <c:idx val="1"/>
              <c:layout>
                <c:manualLayout>
                  <c:x val="2.9373203349581302E-2"/>
                  <c:y val="-0.23596028757274906"/>
                </c:manualLayout>
              </c:layout>
              <c:showLegendKey val="0"/>
              <c:showVal val="0"/>
              <c:showCatName val="0"/>
              <c:showSerName val="0"/>
              <c:showPercent val="1"/>
              <c:showBubbleSize val="0"/>
            </c:dLbl>
            <c:txPr>
              <a:bodyPr/>
              <a:lstStyle/>
              <a:p>
                <a:pPr>
                  <a:defRPr b="1"/>
                </a:pPr>
                <a:endParaRPr lang="en-US"/>
              </a:p>
            </c:txPr>
            <c:showLegendKey val="0"/>
            <c:showVal val="0"/>
            <c:showCatName val="0"/>
            <c:showSerName val="0"/>
            <c:showPercent val="1"/>
            <c:showBubbleSize val="0"/>
            <c:showLeaderLines val="1"/>
          </c:dLbls>
          <c:cat>
            <c:strRef>
              <c:f>PROGRAMS!$D$69:$D$70</c:f>
              <c:strCache>
                <c:ptCount val="2"/>
                <c:pt idx="0">
                  <c:v>Early Childhood Expenditure 2009</c:v>
                </c:pt>
                <c:pt idx="1">
                  <c:v>Total Direct Minus Early Childhood</c:v>
                </c:pt>
              </c:strCache>
            </c:strRef>
          </c:cat>
          <c:val>
            <c:numRef>
              <c:f>PROGRAMS!$E$69:$E$70</c:f>
              <c:numCache>
                <c:formatCode>#,##0</c:formatCode>
                <c:ptCount val="2"/>
                <c:pt idx="0">
                  <c:v>1376853819.1800001</c:v>
                </c:pt>
                <c:pt idx="1">
                  <c:v>12275236180.82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70225116091259"/>
          <c:y val="0.11754472926031231"/>
          <c:w val="0.48992883101150819"/>
          <c:h val="0.76491054147937532"/>
        </c:manualLayout>
      </c:layout>
      <c:pieChart>
        <c:varyColors val="1"/>
        <c:ser>
          <c:idx val="0"/>
          <c:order val="0"/>
          <c:explosion val="25"/>
          <c:dLbls>
            <c:txPr>
              <a:bodyPr/>
              <a:lstStyle/>
              <a:p>
                <a:pPr>
                  <a:defRPr b="1"/>
                </a:pPr>
                <a:endParaRPr lang="en-US"/>
              </a:p>
            </c:txPr>
            <c:showLegendKey val="0"/>
            <c:showVal val="0"/>
            <c:showCatName val="0"/>
            <c:showSerName val="0"/>
            <c:showPercent val="1"/>
            <c:showBubbleSize val="0"/>
            <c:showLeaderLines val="1"/>
          </c:dLbls>
          <c:cat>
            <c:strRef>
              <c:f>(PROGRAMS!$D$64,PROGRAMS!$D$88)</c:f>
              <c:strCache>
                <c:ptCount val="2"/>
                <c:pt idx="0">
                  <c:v>Early Education</c:v>
                </c:pt>
                <c:pt idx="1">
                  <c:v>Total Education Minus Early Education 2009</c:v>
                </c:pt>
              </c:strCache>
            </c:strRef>
          </c:cat>
          <c:val>
            <c:numRef>
              <c:f>(PROGRAMS!$E$64,PROGRAMS!$E$88)</c:f>
              <c:numCache>
                <c:formatCode>#,##0</c:formatCode>
                <c:ptCount val="2"/>
                <c:pt idx="0">
                  <c:v>425891874.18000001</c:v>
                </c:pt>
                <c:pt idx="1">
                  <c:v>6964594125.8199997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Head</a:t>
            </a:r>
            <a:r>
              <a:rPr lang="en-US" sz="1600" baseline="0"/>
              <a:t> Start/Early Head Start Enrollment</a:t>
            </a:r>
            <a:endParaRPr lang="en-US" sz="1600"/>
          </a:p>
        </c:rich>
      </c:tx>
      <c:layout/>
      <c:overlay val="0"/>
    </c:title>
    <c:autoTitleDeleted val="0"/>
    <c:plotArea>
      <c:layout/>
      <c:lineChart>
        <c:grouping val="standard"/>
        <c:varyColors val="0"/>
        <c:ser>
          <c:idx val="0"/>
          <c:order val="0"/>
          <c:spPr>
            <a:ln>
              <a:solidFill>
                <a:schemeClr val="accent2"/>
              </a:solidFill>
            </a:ln>
          </c:spPr>
          <c:marker>
            <c:symbol val="square"/>
            <c:size val="7"/>
            <c:spPr>
              <a:solidFill>
                <a:schemeClr val="accent1"/>
              </a:solidFill>
              <a:ln>
                <a:solidFill>
                  <a:schemeClr val="accent2"/>
                </a:solidFill>
              </a:ln>
            </c:spPr>
          </c:marker>
          <c:cat>
            <c:strRef>
              <c:f>TREND!$D$42:$H$42</c:f>
              <c:strCache>
                <c:ptCount val="5"/>
                <c:pt idx="0">
                  <c:v>FY '06</c:v>
                </c:pt>
                <c:pt idx="1">
                  <c:v>FY '07</c:v>
                </c:pt>
                <c:pt idx="2">
                  <c:v>FY '08</c:v>
                </c:pt>
                <c:pt idx="3">
                  <c:v>FY '09</c:v>
                </c:pt>
                <c:pt idx="4">
                  <c:v>FY '10</c:v>
                </c:pt>
              </c:strCache>
            </c:strRef>
          </c:cat>
          <c:val>
            <c:numRef>
              <c:f>TREND!$D$46:$H$46</c:f>
              <c:numCache>
                <c:formatCode>#,##0</c:formatCode>
                <c:ptCount val="5"/>
                <c:pt idx="0">
                  <c:v>19651</c:v>
                </c:pt>
                <c:pt idx="1">
                  <c:v>19819</c:v>
                </c:pt>
                <c:pt idx="2">
                  <c:v>19771</c:v>
                </c:pt>
                <c:pt idx="3">
                  <c:v>19745</c:v>
                </c:pt>
                <c:pt idx="4">
                  <c:v>20649</c:v>
                </c:pt>
              </c:numCache>
            </c:numRef>
          </c:val>
          <c:smooth val="0"/>
        </c:ser>
        <c:dLbls>
          <c:showLegendKey val="0"/>
          <c:showVal val="0"/>
          <c:showCatName val="0"/>
          <c:showSerName val="0"/>
          <c:showPercent val="0"/>
          <c:showBubbleSize val="0"/>
        </c:dLbls>
        <c:marker val="1"/>
        <c:smooth val="0"/>
        <c:axId val="155091328"/>
        <c:axId val="155093248"/>
      </c:lineChart>
      <c:catAx>
        <c:axId val="155091328"/>
        <c:scaling>
          <c:orientation val="minMax"/>
        </c:scaling>
        <c:delete val="0"/>
        <c:axPos val="b"/>
        <c:majorTickMark val="out"/>
        <c:minorTickMark val="none"/>
        <c:tickLblPos val="nextTo"/>
        <c:crossAx val="155093248"/>
        <c:crosses val="autoZero"/>
        <c:auto val="1"/>
        <c:lblAlgn val="ctr"/>
        <c:lblOffset val="100"/>
        <c:noMultiLvlLbl val="0"/>
      </c:catAx>
      <c:valAx>
        <c:axId val="155093248"/>
        <c:scaling>
          <c:orientation val="minMax"/>
          <c:min val="17500"/>
        </c:scaling>
        <c:delete val="0"/>
        <c:axPos val="l"/>
        <c:majorGridlines/>
        <c:numFmt formatCode="#,##0" sourceLinked="1"/>
        <c:majorTickMark val="out"/>
        <c:minorTickMark val="none"/>
        <c:tickLblPos val="nextTo"/>
        <c:crossAx val="155091328"/>
        <c:crosses val="autoZero"/>
        <c:crossBetween val="between"/>
        <c:majorUnit val="500"/>
      </c:valAx>
      <c:spPr>
        <a:solidFill>
          <a:schemeClr val="bg1"/>
        </a:solidFill>
      </c:spPr>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100529100529099E-2"/>
          <c:y val="0.11579228468534454"/>
          <c:w val="0.94179894179894175"/>
          <c:h val="0.72200604284929504"/>
        </c:manualLayout>
      </c:layout>
      <c:barChart>
        <c:barDir val="col"/>
        <c:grouping val="clustered"/>
        <c:varyColors val="0"/>
        <c:ser>
          <c:idx val="1"/>
          <c:order val="0"/>
          <c:tx>
            <c:strRef>
              <c:f>TREND!$J$48</c:f>
              <c:strCache>
                <c:ptCount val="1"/>
                <c:pt idx="0">
                  <c:v>Percentage of four-year-olds enrolled</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TREND!$K$47:$S$47</c:f>
              <c:strCache>
                <c:ptCount val="9"/>
                <c:pt idx="0">
                  <c:v>2002</c:v>
                </c:pt>
                <c:pt idx="1">
                  <c:v>2003</c:v>
                </c:pt>
                <c:pt idx="2">
                  <c:v>2004</c:v>
                </c:pt>
                <c:pt idx="3">
                  <c:v>2005</c:v>
                </c:pt>
                <c:pt idx="4">
                  <c:v>2006</c:v>
                </c:pt>
                <c:pt idx="5">
                  <c:v>2007</c:v>
                </c:pt>
                <c:pt idx="6">
                  <c:v>2008</c:v>
                </c:pt>
                <c:pt idx="7">
                  <c:v>2009</c:v>
                </c:pt>
                <c:pt idx="8">
                  <c:v>2010</c:v>
                </c:pt>
              </c:strCache>
            </c:strRef>
          </c:cat>
          <c:val>
            <c:numRef>
              <c:f>TREND!$K$48:$S$48</c:f>
              <c:numCache>
                <c:formatCode>0%</c:formatCode>
                <c:ptCount val="9"/>
                <c:pt idx="0">
                  <c:v>0.56000000000000005</c:v>
                </c:pt>
                <c:pt idx="1">
                  <c:v>0.59</c:v>
                </c:pt>
                <c:pt idx="2">
                  <c:v>0.64</c:v>
                </c:pt>
                <c:pt idx="3">
                  <c:v>0.68</c:v>
                </c:pt>
                <c:pt idx="4">
                  <c:v>0.7</c:v>
                </c:pt>
                <c:pt idx="5">
                  <c:v>0.68</c:v>
                </c:pt>
                <c:pt idx="6">
                  <c:v>0.71</c:v>
                </c:pt>
                <c:pt idx="7">
                  <c:v>0.71</c:v>
                </c:pt>
                <c:pt idx="8">
                  <c:v>0.71</c:v>
                </c:pt>
              </c:numCache>
            </c:numRef>
          </c:val>
        </c:ser>
        <c:dLbls>
          <c:showLegendKey val="0"/>
          <c:showVal val="1"/>
          <c:showCatName val="0"/>
          <c:showSerName val="0"/>
          <c:showPercent val="0"/>
          <c:showBubbleSize val="0"/>
        </c:dLbls>
        <c:gapWidth val="150"/>
        <c:overlap val="-25"/>
        <c:axId val="154854144"/>
        <c:axId val="154856832"/>
      </c:barChart>
      <c:catAx>
        <c:axId val="154854144"/>
        <c:scaling>
          <c:orientation val="minMax"/>
        </c:scaling>
        <c:delete val="0"/>
        <c:axPos val="b"/>
        <c:numFmt formatCode="0%" sourceLinked="1"/>
        <c:majorTickMark val="none"/>
        <c:minorTickMark val="none"/>
        <c:tickLblPos val="nextTo"/>
        <c:crossAx val="154856832"/>
        <c:crosses val="autoZero"/>
        <c:auto val="1"/>
        <c:lblAlgn val="ctr"/>
        <c:lblOffset val="100"/>
        <c:noMultiLvlLbl val="0"/>
      </c:catAx>
      <c:valAx>
        <c:axId val="154856832"/>
        <c:scaling>
          <c:orientation val="minMax"/>
        </c:scaling>
        <c:delete val="1"/>
        <c:axPos val="l"/>
        <c:numFmt formatCode="0%" sourceLinked="1"/>
        <c:majorTickMark val="none"/>
        <c:minorTickMark val="none"/>
        <c:tickLblPos val="nextTo"/>
        <c:crossAx val="154854144"/>
        <c:crosses val="autoZero"/>
        <c:crossBetween val="between"/>
      </c:valAx>
      <c:spPr>
        <a:solidFill>
          <a:schemeClr val="bg1"/>
        </a:solidFill>
      </c:spPr>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SoonerCare Enrollment, Ages 0-5</a:t>
            </a:r>
          </a:p>
          <a:p>
            <a:pPr>
              <a:defRPr/>
            </a:pPr>
            <a:r>
              <a:rPr lang="en-US" sz="1200" b="1" dirty="0" smtClean="0"/>
              <a:t>Unduplicated</a:t>
            </a:r>
            <a:r>
              <a:rPr lang="en-US" sz="1200" b="1" baseline="0" dirty="0" smtClean="0"/>
              <a:t> count </a:t>
            </a:r>
            <a:r>
              <a:rPr lang="en-US" sz="1200" b="1" baseline="0" dirty="0"/>
              <a:t>as of June 30 each year</a:t>
            </a:r>
            <a:endParaRPr lang="en-US" sz="1200" b="1" dirty="0"/>
          </a:p>
        </c:rich>
      </c:tx>
      <c:layout/>
      <c:overlay val="0"/>
    </c:title>
    <c:autoTitleDeleted val="0"/>
    <c:plotArea>
      <c:layout/>
      <c:lineChart>
        <c:grouping val="standard"/>
        <c:varyColors val="0"/>
        <c:ser>
          <c:idx val="0"/>
          <c:order val="0"/>
          <c:spPr>
            <a:ln>
              <a:solidFill>
                <a:schemeClr val="accent2"/>
              </a:solidFill>
            </a:ln>
          </c:spPr>
          <c:marker>
            <c:symbol val="square"/>
            <c:size val="7"/>
            <c:spPr>
              <a:ln>
                <a:solidFill>
                  <a:schemeClr val="accent2"/>
                </a:solidFill>
              </a:ln>
            </c:spPr>
          </c:marker>
          <c:cat>
            <c:numRef>
              <c:f>TREND!$B$9:$G$9</c:f>
              <c:numCache>
                <c:formatCode>mmm\-yy</c:formatCode>
                <c:ptCount val="6"/>
                <c:pt idx="0">
                  <c:v>38504</c:v>
                </c:pt>
                <c:pt idx="1">
                  <c:v>38869</c:v>
                </c:pt>
                <c:pt idx="2">
                  <c:v>39234</c:v>
                </c:pt>
                <c:pt idx="3">
                  <c:v>39600</c:v>
                </c:pt>
                <c:pt idx="4">
                  <c:v>39965</c:v>
                </c:pt>
                <c:pt idx="5">
                  <c:v>40330</c:v>
                </c:pt>
              </c:numCache>
            </c:numRef>
          </c:cat>
          <c:val>
            <c:numRef>
              <c:f>TREND!$B$10:$G$10</c:f>
              <c:numCache>
                <c:formatCode>#,##0</c:formatCode>
                <c:ptCount val="6"/>
                <c:pt idx="0">
                  <c:v>184916</c:v>
                </c:pt>
                <c:pt idx="1">
                  <c:v>188814</c:v>
                </c:pt>
                <c:pt idx="2">
                  <c:v>193023</c:v>
                </c:pt>
                <c:pt idx="3">
                  <c:v>200641</c:v>
                </c:pt>
                <c:pt idx="4">
                  <c:v>204681</c:v>
                </c:pt>
                <c:pt idx="5">
                  <c:v>212736</c:v>
                </c:pt>
              </c:numCache>
            </c:numRef>
          </c:val>
          <c:smooth val="0"/>
        </c:ser>
        <c:dLbls>
          <c:showLegendKey val="0"/>
          <c:showVal val="0"/>
          <c:showCatName val="0"/>
          <c:showSerName val="0"/>
          <c:showPercent val="0"/>
          <c:showBubbleSize val="0"/>
        </c:dLbls>
        <c:marker val="1"/>
        <c:smooth val="0"/>
        <c:axId val="155153920"/>
        <c:axId val="155155840"/>
      </c:lineChart>
      <c:catAx>
        <c:axId val="155153920"/>
        <c:scaling>
          <c:orientation val="minMax"/>
          <c:max val="6"/>
          <c:min val="1"/>
        </c:scaling>
        <c:delete val="0"/>
        <c:axPos val="b"/>
        <c:numFmt formatCode="mmm\-yy" sourceLinked="1"/>
        <c:majorTickMark val="out"/>
        <c:minorTickMark val="none"/>
        <c:tickLblPos val="nextTo"/>
        <c:txPr>
          <a:bodyPr/>
          <a:lstStyle/>
          <a:p>
            <a:pPr>
              <a:defRPr sz="1200"/>
            </a:pPr>
            <a:endParaRPr lang="en-US"/>
          </a:p>
        </c:txPr>
        <c:crossAx val="155155840"/>
        <c:crosses val="autoZero"/>
        <c:auto val="0"/>
        <c:lblAlgn val="ctr"/>
        <c:lblOffset val="100"/>
        <c:noMultiLvlLbl val="0"/>
      </c:catAx>
      <c:valAx>
        <c:axId val="155155840"/>
        <c:scaling>
          <c:orientation val="minMax"/>
          <c:min val="175000"/>
        </c:scaling>
        <c:delete val="0"/>
        <c:axPos val="l"/>
        <c:majorGridlines/>
        <c:numFmt formatCode="#,##0" sourceLinked="1"/>
        <c:majorTickMark val="out"/>
        <c:minorTickMark val="none"/>
        <c:tickLblPos val="low"/>
        <c:txPr>
          <a:bodyPr/>
          <a:lstStyle/>
          <a:p>
            <a:pPr>
              <a:defRPr sz="1200"/>
            </a:pPr>
            <a:endParaRPr lang="en-US"/>
          </a:p>
        </c:txPr>
        <c:crossAx val="155153920"/>
        <c:crossesAt val="38504"/>
        <c:crossBetween val="midCat"/>
        <c:majorUnit val="10000"/>
        <c:dispUnits>
          <c:builtInUnit val="thousands"/>
          <c:dispUnitsLbl>
            <c:layout/>
            <c:txPr>
              <a:bodyPr/>
              <a:lstStyle/>
              <a:p>
                <a:pPr>
                  <a:defRPr sz="1400"/>
                </a:pPr>
                <a:endParaRPr lang="en-US"/>
              </a:p>
            </c:txPr>
          </c:dispUnitsLbl>
        </c:dispUnits>
      </c:valAx>
      <c:spPr>
        <a:solidFill>
          <a:schemeClr val="bg1"/>
        </a:solidFill>
      </c:spPr>
    </c:plotArea>
    <c:plotVisOnly val="1"/>
    <c:dispBlanksAs val="gap"/>
    <c:showDLblsOverMax val="0"/>
  </c:chart>
  <c:spPr>
    <a:no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extLst/>
          </a:lstStyle>
          <a:p>
            <a:endParaRPr lang="en-US" dirty="0"/>
          </a:p>
        </p:txBody>
      </p:sp>
      <p:sp>
        <p:nvSpPr>
          <p:cNvPr id="3" name="Rectangle 3"/>
          <p:cNvSpPr>
            <a:spLocks noGrp="1"/>
          </p:cNvSpPr>
          <p:nvPr>
            <p:ph type="dt" sz="quarter" idx="1"/>
          </p:nvPr>
        </p:nvSpPr>
        <p:spPr>
          <a:xfrm>
            <a:off x="4143587" y="0"/>
            <a:ext cx="3169920" cy="480060"/>
          </a:xfrm>
          <a:prstGeom prst="rect">
            <a:avLst/>
          </a:prstGeom>
        </p:spPr>
        <p:txBody>
          <a:bodyPr vert="horz" lIns="95747" tIns="47873" rIns="95747" bIns="47873" rtlCol="0"/>
          <a:lstStyle>
            <a:lvl1pPr algn="r">
              <a:defRPr sz="1300"/>
            </a:lvl1pPr>
            <a:extLst/>
          </a:lstStyle>
          <a:p>
            <a:fld id="{6E7D018D-748F-47BF-843A-40349A141CAC}" type="datetimeFigureOut">
              <a:rPr lang="en-US" smtClean="0"/>
              <a:pPr/>
              <a:t>8/31/2011</a:t>
            </a:fld>
            <a:endParaRPr lang="en-US" dirty="0"/>
          </a:p>
        </p:txBody>
      </p:sp>
      <p:sp>
        <p:nvSpPr>
          <p:cNvPr id="4" name="Rectangle 4"/>
          <p:cNvSpPr>
            <a:spLocks noGrp="1"/>
          </p:cNvSpPr>
          <p:nvPr>
            <p:ph type="ftr" sz="quarter" idx="2"/>
          </p:nvPr>
        </p:nvSpPr>
        <p:spPr>
          <a:xfrm>
            <a:off x="0" y="9119474"/>
            <a:ext cx="3169920" cy="480060"/>
          </a:xfrm>
          <a:prstGeom prst="rect">
            <a:avLst/>
          </a:prstGeom>
        </p:spPr>
        <p:txBody>
          <a:bodyPr vert="horz" lIns="95747" tIns="47873" rIns="95747" bIns="47873" rtlCol="0" anchor="b"/>
          <a:lstStyle>
            <a:lvl1pPr algn="l">
              <a:defRPr sz="1300"/>
            </a:lvl1pPr>
            <a:extLst/>
          </a:lstStyle>
          <a:p>
            <a:endParaRPr lang="en-US" dirty="0"/>
          </a:p>
        </p:txBody>
      </p:sp>
      <p:sp>
        <p:nvSpPr>
          <p:cNvPr id="5" name="Rectangle 5"/>
          <p:cNvSpPr>
            <a:spLocks noGrp="1"/>
          </p:cNvSpPr>
          <p:nvPr>
            <p:ph type="sldNum" sz="quarter" idx="3"/>
          </p:nvPr>
        </p:nvSpPr>
        <p:spPr>
          <a:xfrm>
            <a:off x="4143587" y="9119474"/>
            <a:ext cx="3169920" cy="480060"/>
          </a:xfrm>
          <a:prstGeom prst="rect">
            <a:avLst/>
          </a:prstGeom>
        </p:spPr>
        <p:txBody>
          <a:bodyPr vert="horz" lIns="95747" tIns="47873" rIns="95747" bIns="47873" rtlCol="0" anchor="b"/>
          <a:lstStyle>
            <a:lvl1pPr algn="r">
              <a:defRPr sz="1300"/>
            </a:lvl1pPr>
            <a:extLst/>
          </a:lstStyle>
          <a:p>
            <a:fld id="{04AC5213-BACC-41AB-9B61-B40CF6C5296E}" type="slidenum">
              <a:rPr lang="en-US" smtClean="0"/>
              <a:pPr/>
              <a:t>‹#›</a:t>
            </a:fld>
            <a:endParaRPr lang="en-US" dirty="0"/>
          </a:p>
        </p:txBody>
      </p:sp>
    </p:spTree>
    <p:extLst>
      <p:ext uri="{BB962C8B-B14F-4D97-AF65-F5344CB8AC3E}">
        <p14:creationId xmlns:p14="http://schemas.microsoft.com/office/powerpoint/2010/main" val="3526523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extLst/>
          </a:lstStyle>
          <a:p>
            <a:endParaRPr lang="en-US" dirty="0"/>
          </a:p>
        </p:txBody>
      </p:sp>
      <p:sp>
        <p:nvSpPr>
          <p:cNvPr id="3" name="Rectangle 3"/>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extLst/>
          </a:lstStyle>
          <a:p>
            <a:fld id="{23E9B8FB-2ABD-42C9-A6DA-A6789EAF441D}" type="datetimeFigureOut">
              <a:rPr lang="en-US" smtClean="0"/>
              <a:pPr/>
              <a:t>8/31/2011</a:t>
            </a:fld>
            <a:endParaRPr lang="en-US" dirty="0"/>
          </a:p>
        </p:txBody>
      </p:sp>
      <p:sp>
        <p:nvSpPr>
          <p:cNvPr id="4" name="Rectangle 4"/>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47" tIns="47873" rIns="95747" bIns="47873" rtlCol="0" anchor="ctr"/>
          <a:lstStyle>
            <a:extLst/>
          </a:lstStyle>
          <a:p>
            <a:endParaRPr lang="en-US" dirty="0"/>
          </a:p>
        </p:txBody>
      </p:sp>
      <p:sp>
        <p:nvSpPr>
          <p:cNvPr id="5" name="Rectangle 5"/>
          <p:cNvSpPr>
            <a:spLocks noGrp="1"/>
          </p:cNvSpPr>
          <p:nvPr>
            <p:ph type="body" sz="quarter" idx="3"/>
          </p:nvPr>
        </p:nvSpPr>
        <p:spPr>
          <a:xfrm>
            <a:off x="731520" y="4560570"/>
            <a:ext cx="5852160" cy="4320540"/>
          </a:xfrm>
          <a:prstGeom prst="rect">
            <a:avLst/>
          </a:prstGeom>
        </p:spPr>
        <p:txBody>
          <a:bodyPr vert="horz" lIns="95747" tIns="47873" rIns="95747" bIns="47873"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a:defRPr sz="1300"/>
            </a:lvl1pPr>
            <a:extLst/>
          </a:lstStyle>
          <a:p>
            <a:endParaRPr lang="en-US" dirty="0"/>
          </a:p>
        </p:txBody>
      </p:sp>
      <p:sp>
        <p:nvSpPr>
          <p:cNvPr id="7" name="Rectangle 7"/>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a:defRPr sz="1300"/>
            </a:lvl1pPr>
            <a:extLst/>
          </a:lstStyle>
          <a:p>
            <a:fld id="{BE2A7042-DEED-4AA1-9E89-4A16B2572577}" type="slidenum">
              <a:rPr lang="en-US" smtClean="0"/>
              <a:pPr/>
              <a:t>‹#›</a:t>
            </a:fld>
            <a:endParaRPr lang="en-US" dirty="0"/>
          </a:p>
        </p:txBody>
      </p:sp>
    </p:spTree>
    <p:extLst>
      <p:ext uri="{BB962C8B-B14F-4D97-AF65-F5344CB8AC3E}">
        <p14:creationId xmlns:p14="http://schemas.microsoft.com/office/powerpoint/2010/main" val="182298214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Methods:</a:t>
            </a:r>
          </a:p>
          <a:p>
            <a:endParaRPr lang="en-US" dirty="0" smtClean="0"/>
          </a:p>
          <a:p>
            <a:r>
              <a:rPr lang="en-US" dirty="0" smtClean="0"/>
              <a:t>Requested funding info from foundations and state agencies; thanks to everyone who provided numbers.</a:t>
            </a:r>
          </a:p>
          <a:p>
            <a:endParaRPr lang="en-US" dirty="0" smtClean="0"/>
          </a:p>
          <a:p>
            <a:r>
              <a:rPr lang="en-US" dirty="0" smtClean="0"/>
              <a:t>We have numbers going back to 2000 in some cases; we concentrate in this report on the period of fiscal year 2004 to fiscal year 2010 because</a:t>
            </a:r>
            <a:r>
              <a:rPr lang="en-US" baseline="0" dirty="0" smtClean="0"/>
              <a:t> </a:t>
            </a:r>
            <a:r>
              <a:rPr lang="en-US" dirty="0" smtClean="0"/>
              <a:t>that’s what when could find comparable numbers for all of the major programs.</a:t>
            </a:r>
          </a:p>
          <a:p>
            <a:endParaRPr lang="en-US" dirty="0"/>
          </a:p>
          <a:p>
            <a:r>
              <a:rPr lang="en-US" dirty="0" smtClean="0"/>
              <a:t>The numbers in this presentation represent funds going to support</a:t>
            </a:r>
            <a:r>
              <a:rPr lang="en-US" baseline="0" dirty="0" smtClean="0"/>
              <a:t> </a:t>
            </a:r>
            <a:r>
              <a:rPr lang="en-US" dirty="0" smtClean="0"/>
              <a:t>children ages 0-5, whether through direct education and health care services for the children or supports for new parents and pregnant women. It represents public programs and major philanthropy, but not payments by parents for child care, health care, or other goods for their children</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BE2A7042-DEED-4AA1-9E89-4A16B257257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pPr defTabSz="957468">
              <a:defRPr/>
            </a:pPr>
            <a:r>
              <a:rPr lang="en-US" dirty="0" smtClean="0"/>
              <a:t>Using 2009</a:t>
            </a:r>
            <a:r>
              <a:rPr lang="en-US" baseline="0" dirty="0" smtClean="0"/>
              <a:t> total state expenditure information from the Census Bureau, we see that </a:t>
            </a:r>
            <a:r>
              <a:rPr lang="en-US" sz="1300" dirty="0"/>
              <a:t>spending on children ages 0-5 made up about 1 out of every 10 dollars spent by the state. That’s 1.38 billion dollars for young children out of 13.65 billion in total expenditures.</a:t>
            </a:r>
          </a:p>
          <a:p>
            <a:pPr defTabSz="957468">
              <a:defRPr/>
            </a:pPr>
            <a:endParaRPr lang="en-US" sz="1300" dirty="0"/>
          </a:p>
          <a:p>
            <a:pPr defTabSz="957468">
              <a:defRPr/>
            </a:pPr>
            <a:r>
              <a:rPr lang="en-US" sz="1300" dirty="0"/>
              <a:t>Looking at it for just education spending, we see that 6 percent, or a little over 1 out of every 20 education dollars went for young children. That’s $430 million dollars for these children out of $7.39 billion in total spending, which includes postsecondary education</a:t>
            </a:r>
            <a:r>
              <a:rPr lang="en-US" sz="1300" dirty="0" smtClean="0"/>
              <a:t>.</a:t>
            </a:r>
            <a:endParaRPr lang="en-US" sz="1300" dirty="0"/>
          </a:p>
        </p:txBody>
      </p:sp>
      <p:sp>
        <p:nvSpPr>
          <p:cNvPr id="4" name="Rectangle 4"/>
          <p:cNvSpPr>
            <a:spLocks noGrp="1"/>
          </p:cNvSpPr>
          <p:nvPr>
            <p:ph type="sldNum" sz="quarter" idx="10"/>
          </p:nvPr>
        </p:nvSpPr>
        <p:spPr/>
        <p:txBody>
          <a:bodyPr/>
          <a:lstStyle>
            <a:extLst/>
          </a:lstStyle>
          <a:p>
            <a:fld id="{BE2A7042-DEED-4AA1-9E89-4A16B257257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lIns="94656" tIns="47328" rIns="94656" bIns="47328"/>
          <a:lstStyle>
            <a:extLst/>
          </a:lstStyle>
          <a:p>
            <a:r>
              <a:rPr lang="en-US" dirty="0" smtClean="0"/>
              <a:t>Ok, now we’ll cover some of the specific programs for young children. We aren’t going to talk about every program</a:t>
            </a:r>
            <a:r>
              <a:rPr lang="en-US" baseline="0" dirty="0" smtClean="0"/>
              <a:t>, but just try to cover the largest ones.</a:t>
            </a:r>
            <a:endParaRPr lang="en-US" dirty="0" smtClean="0"/>
          </a:p>
          <a:p>
            <a:endParaRPr lang="en-US" dirty="0" smtClean="0"/>
          </a:p>
          <a:p>
            <a:pPr defTabSz="957468">
              <a:defRPr/>
            </a:pPr>
            <a:r>
              <a:rPr lang="en-US" dirty="0" smtClean="0"/>
              <a:t>First</a:t>
            </a:r>
            <a:r>
              <a:rPr lang="en-US" baseline="0" dirty="0" smtClean="0"/>
              <a:t> is Head Start and Early Head Start. </a:t>
            </a:r>
            <a:r>
              <a:rPr lang="en-US" dirty="0" smtClean="0"/>
              <a:t>Head Start centers are located all over Oklahoma and they provide a wide variety of services to low-income children and families, including education, housing assistance, dental care, immunizations and medical screenings, and mental health care. The program’s special </a:t>
            </a:r>
            <a:r>
              <a:rPr lang="en-US" sz="1300" dirty="0"/>
              <a:t>focus is helping preschoolers develop the early reading and math skills they need to be successful in school. In Oklahoma, Head Start programs are administered by Community Action agencies, private nonprofit agencies,  American Indian Tribes, and a school district. The program is funded primarily with federal grants, along with some state funds that go through the Oklahoma Department of Commerce.</a:t>
            </a:r>
          </a:p>
          <a:p>
            <a:endParaRPr lang="en-US" sz="1300" dirty="0"/>
          </a:p>
          <a:p>
            <a:r>
              <a:rPr lang="en-US" baseline="0" dirty="0" smtClean="0"/>
              <a:t>20,649 </a:t>
            </a:r>
            <a:r>
              <a:rPr lang="en-US" dirty="0" smtClean="0"/>
              <a:t>individuals were enrolled in FY</a:t>
            </a:r>
            <a:r>
              <a:rPr lang="en-US" baseline="0" dirty="0" smtClean="0"/>
              <a:t> 2010, an increase of about 1,000 from the previous year. Prior to that enrollment had been flat back to at least 2006.</a:t>
            </a:r>
          </a:p>
          <a:p>
            <a:endParaRPr lang="en-US" baseline="0" dirty="0" smtClean="0"/>
          </a:p>
          <a:p>
            <a:r>
              <a:rPr lang="en-US" baseline="0" dirty="0" smtClean="0"/>
              <a:t>It’s not shown on this slide, but funding for Head Start grew substantially in 2011 due to a $4 million increase in the federal grant for region 6. </a:t>
            </a:r>
            <a:endParaRPr lang="en-US" dirty="0"/>
          </a:p>
        </p:txBody>
      </p:sp>
      <p:sp>
        <p:nvSpPr>
          <p:cNvPr id="4" name="Rectangle 4"/>
          <p:cNvSpPr>
            <a:spLocks noGrp="1"/>
          </p:cNvSpPr>
          <p:nvPr>
            <p:ph type="sldNum" sz="quarter" idx="10"/>
          </p:nvPr>
        </p:nvSpPr>
        <p:spPr/>
        <p:txBody>
          <a:bodyPr lIns="94656" tIns="47328" rIns="94656" bIns="47328"/>
          <a:lstStyle>
            <a:extLst/>
          </a:lstStyle>
          <a:p>
            <a:fld id="{BE2A7042-DEED-4AA1-9E89-4A16B257257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dirty="0" smtClean="0"/>
              <a:t>Next we’ll</a:t>
            </a:r>
            <a:r>
              <a:rPr lang="en-US" baseline="0" dirty="0" smtClean="0"/>
              <a:t> look at pre-kindergarten, sometime called the four-year-old program. </a:t>
            </a:r>
            <a:r>
              <a:rPr lang="en-US" dirty="0" smtClean="0"/>
              <a:t>Oklahoma’s number one ranking for early childhood education since</a:t>
            </a:r>
            <a:r>
              <a:rPr lang="en-US" baseline="0" dirty="0" smtClean="0"/>
              <a:t> 2003 is because of this program. </a:t>
            </a:r>
            <a:r>
              <a:rPr lang="en-US" dirty="0" smtClean="0"/>
              <a:t>It is supported with a combination of federal, state, and local funds and administered by local school districts and the state Department of Education.</a:t>
            </a:r>
            <a:r>
              <a:rPr lang="en-US" baseline="0" dirty="0" smtClean="0"/>
              <a:t> In 2010 the average daily attendance was almost 35,000.</a:t>
            </a:r>
          </a:p>
          <a:p>
            <a:endParaRPr lang="en-US" baseline="0" dirty="0" smtClean="0"/>
          </a:p>
          <a:p>
            <a:r>
              <a:rPr lang="en-US" dirty="0" smtClean="0"/>
              <a:t>The economic downturn that reduced local revenues in combination with</a:t>
            </a:r>
            <a:r>
              <a:rPr lang="en-US" baseline="0" dirty="0" smtClean="0"/>
              <a:t> stimulus money has recently changed somewhat where the money for pre-k comes from.  </a:t>
            </a:r>
            <a:r>
              <a:rPr lang="en-US" dirty="0" smtClean="0"/>
              <a:t>In 2009 Oklahoma pre-K funding was 52</a:t>
            </a:r>
            <a:r>
              <a:rPr lang="en-US" baseline="0" dirty="0" smtClean="0"/>
              <a:t> percent</a:t>
            </a:r>
            <a:r>
              <a:rPr lang="en-US" dirty="0" smtClean="0"/>
              <a:t> state money, 36 percent local, and 12 percent federal, but in 2010 that changed to 57 percent state, 25 percent local, and 18 percent federal.</a:t>
            </a:r>
            <a:endParaRPr lang="en-US" b="1" dirty="0"/>
          </a:p>
        </p:txBody>
      </p:sp>
      <p:sp>
        <p:nvSpPr>
          <p:cNvPr id="4" name="Rectangle 4"/>
          <p:cNvSpPr>
            <a:spLocks noGrp="1"/>
          </p:cNvSpPr>
          <p:nvPr>
            <p:ph type="sldNum" sz="quarter" idx="10"/>
          </p:nvPr>
        </p:nvSpPr>
        <p:spPr/>
        <p:txBody>
          <a:bodyPr/>
          <a:lstStyle>
            <a:extLst/>
          </a:lstStyle>
          <a:p>
            <a:fld id="{BE2A7042-DEED-4AA1-9E89-4A16B257257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lIns="94656" tIns="47328" rIns="94656" bIns="47328"/>
          <a:lstStyle>
            <a:extLst/>
          </a:lstStyle>
          <a:p>
            <a:r>
              <a:rPr lang="en-US" dirty="0" smtClean="0"/>
              <a:t>Next we’ll look</a:t>
            </a:r>
            <a:r>
              <a:rPr lang="en-US" baseline="0" dirty="0" smtClean="0"/>
              <a:t> at </a:t>
            </a:r>
            <a:r>
              <a:rPr lang="en-US" dirty="0" smtClean="0"/>
              <a:t>SoonerCare,</a:t>
            </a:r>
            <a:r>
              <a:rPr lang="en-US" baseline="0" dirty="0" smtClean="0"/>
              <a:t> which is Oklahoma’s Medicaid program.  At $612 million dollars in 2010, this is the single largest source of funds going to support young children in Oklahoma. It makes up about 40 percent of all the funds going for young children.  They also are the largest age group served by SoonerCare, making up about 1/4</a:t>
            </a:r>
            <a:r>
              <a:rPr lang="en-US" baseline="30000" dirty="0" smtClean="0"/>
              <a:t>th</a:t>
            </a:r>
            <a:r>
              <a:rPr lang="en-US" baseline="0" dirty="0" smtClean="0"/>
              <a:t> of the program. A count in June 2010 found 212,736 Oklahoma children aged 0-5 enrolled in the program, which is remarkably about 2/3rds of all Oklahoma kids in that age group.</a:t>
            </a:r>
            <a:endParaRPr lang="en-US" dirty="0"/>
          </a:p>
        </p:txBody>
      </p:sp>
      <p:sp>
        <p:nvSpPr>
          <p:cNvPr id="4" name="Rectangle 4"/>
          <p:cNvSpPr>
            <a:spLocks noGrp="1"/>
          </p:cNvSpPr>
          <p:nvPr>
            <p:ph type="sldNum" sz="quarter" idx="10"/>
          </p:nvPr>
        </p:nvSpPr>
        <p:spPr/>
        <p:txBody>
          <a:bodyPr lIns="94656" tIns="47328" rIns="94656" bIns="47328"/>
          <a:lstStyle>
            <a:extLst/>
          </a:lstStyle>
          <a:p>
            <a:fld id="{BE2A7042-DEED-4AA1-9E89-4A16B257257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lIns="94656" tIns="47328" rIns="94656" bIns="47328"/>
          <a:lstStyle>
            <a:extLst/>
          </a:lstStyle>
          <a:p>
            <a:r>
              <a:rPr lang="en-US" dirty="0" smtClean="0"/>
              <a:t>Next</a:t>
            </a:r>
            <a:r>
              <a:rPr lang="en-US" baseline="0" dirty="0" smtClean="0"/>
              <a:t> is the </a:t>
            </a:r>
            <a:r>
              <a:rPr lang="en-US" sz="1300" dirty="0"/>
              <a:t>Women, Infants, and Children program, which provides food, health care referrals, and nutrition education for low-income mothers and children up to age five who are found to be at nutritional risk. </a:t>
            </a:r>
            <a:r>
              <a:rPr lang="en-US" dirty="0" smtClean="0"/>
              <a:t>WIC is funded by a couple of federal grants. They also have a contract with the Nestle Corporation to buy all of the infant formula used in Oklahoma from Nestle in exchange for a rebate on the wholesale price that comes to about $20 million per year. Several states have an agreement like this with infant formula producers, and nationwide</a:t>
            </a:r>
            <a:r>
              <a:rPr lang="en-US" baseline="0" dirty="0" smtClean="0"/>
              <a:t> </a:t>
            </a:r>
            <a:r>
              <a:rPr lang="en-US" dirty="0" smtClean="0"/>
              <a:t>WIC</a:t>
            </a:r>
            <a:r>
              <a:rPr lang="en-US" baseline="0" dirty="0" smtClean="0"/>
              <a:t> </a:t>
            </a:r>
            <a:r>
              <a:rPr lang="en-US" dirty="0" smtClean="0"/>
              <a:t>actually purchases half of all the infant formula bought in the United States.</a:t>
            </a:r>
          </a:p>
          <a:p>
            <a:endParaRPr lang="en-US" dirty="0" smtClean="0"/>
          </a:p>
          <a:p>
            <a:r>
              <a:rPr lang="en-US" dirty="0" smtClean="0"/>
              <a:t>The</a:t>
            </a:r>
            <a:r>
              <a:rPr lang="en-US" baseline="0" dirty="0" smtClean="0"/>
              <a:t> WIC caseload was a little over 100,000 in 2010, and it has increased fairly steadily since 2007</a:t>
            </a:r>
            <a:r>
              <a:rPr lang="en-US" baseline="0" dirty="0" smtClean="0"/>
              <a:t>.</a:t>
            </a:r>
            <a:endParaRPr lang="en-US" baseline="0" dirty="0" smtClean="0"/>
          </a:p>
        </p:txBody>
      </p:sp>
      <p:sp>
        <p:nvSpPr>
          <p:cNvPr id="4" name="Rectangle 4"/>
          <p:cNvSpPr>
            <a:spLocks noGrp="1"/>
          </p:cNvSpPr>
          <p:nvPr>
            <p:ph type="sldNum" sz="quarter" idx="10"/>
          </p:nvPr>
        </p:nvSpPr>
        <p:spPr/>
        <p:txBody>
          <a:bodyPr lIns="94656" tIns="47328" rIns="94656" bIns="47328"/>
          <a:lstStyle>
            <a:extLst/>
          </a:lstStyle>
          <a:p>
            <a:fld id="{BE2A7042-DEED-4AA1-9E89-4A16B2572577}"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lIns="94656" tIns="47328" rIns="94656" bIns="47328"/>
          <a:lstStyle>
            <a:extLst/>
          </a:lstStyle>
          <a:p>
            <a:r>
              <a:rPr lang="en-US" dirty="0" smtClean="0"/>
              <a:t>Two things most notable about cash assistance payments:</a:t>
            </a:r>
          </a:p>
          <a:p>
            <a:pPr marL="179525" indent="-179525">
              <a:buFont typeface="Arial" pitchFamily="34" charset="0"/>
              <a:buChar char="•"/>
            </a:pPr>
            <a:r>
              <a:rPr lang="en-US" dirty="0" smtClean="0"/>
              <a:t>How limited the program is. Between 6,000 and 10,000 children aged 0-5, less than $8m per year. Overall, only 20,000 and 25,000 Oklahomans are currently receiving a cash assistance payment each month. Only a fraction of </a:t>
            </a:r>
            <a:r>
              <a:rPr lang="en-US" dirty="0" err="1" smtClean="0"/>
              <a:t>SoonerCare</a:t>
            </a:r>
            <a:r>
              <a:rPr lang="en-US" dirty="0" smtClean="0"/>
              <a:t> or food stamps, but less than the numbers receiving more targeted benefits, such as Head Start or WIC. A very minor component of the social safety net at this point. Only made the cut because when people think of government assistance for low-income families, welfare payments is what comes to mind</a:t>
            </a:r>
          </a:p>
          <a:p>
            <a:pPr marL="179525" indent="-179525">
              <a:buFont typeface="Arial" pitchFamily="34" charset="0"/>
              <a:buChar char="•"/>
            </a:pPr>
            <a:r>
              <a:rPr lang="en-US" dirty="0" smtClean="0"/>
              <a:t>How relatively non-responsive the program is to economic downturn. Saw a slight increase  in 2010, but remained well below caseload levels of even the mid-2000s. The recession did not lead to any significant resurgence in families receiving cash assistance.</a:t>
            </a:r>
          </a:p>
          <a:p>
            <a:r>
              <a:rPr lang="en-US" dirty="0" smtClean="0"/>
              <a:t>Additional points:</a:t>
            </a:r>
          </a:p>
          <a:p>
            <a:pPr marL="179525" indent="-179525">
              <a:buFont typeface="Arial" pitchFamily="34" charset="0"/>
              <a:buChar char="•"/>
            </a:pPr>
            <a:r>
              <a:rPr lang="en-US" dirty="0" smtClean="0"/>
              <a:t>TANF does serve more younger children than older children. Children age 0-5 are about 41% of all children receiving support. The older the age group, the fewer TANF recipients.</a:t>
            </a:r>
          </a:p>
          <a:p>
            <a:pPr marL="179525" indent="-179525">
              <a:buFont typeface="Arial" pitchFamily="34" charset="0"/>
              <a:buChar char="•"/>
            </a:pPr>
            <a:r>
              <a:rPr lang="en-US" dirty="0" smtClean="0"/>
              <a:t>Child-only cases: Typically be a case where a child is being raised by a grandparent or disabled adult who gets another form of assistance while the child gets monthly TANF support.</a:t>
            </a:r>
            <a:endParaRPr lang="en-US" dirty="0"/>
          </a:p>
        </p:txBody>
      </p:sp>
      <p:sp>
        <p:nvSpPr>
          <p:cNvPr id="4" name="Rectangle 4"/>
          <p:cNvSpPr>
            <a:spLocks noGrp="1"/>
          </p:cNvSpPr>
          <p:nvPr>
            <p:ph type="sldNum" sz="quarter" idx="10"/>
          </p:nvPr>
        </p:nvSpPr>
        <p:spPr/>
        <p:txBody>
          <a:bodyPr lIns="94656" tIns="47328" rIns="94656" bIns="47328"/>
          <a:lstStyle>
            <a:extLst/>
          </a:lstStyle>
          <a:p>
            <a:fld id="{BE2A7042-DEED-4AA1-9E89-4A16B2572577}"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pPr marL="179525" indent="-179525">
              <a:buFont typeface="Arial" pitchFamily="34" charset="0"/>
              <a:buChar char="•"/>
            </a:pPr>
            <a:r>
              <a:rPr lang="en-US" dirty="0" smtClean="0"/>
              <a:t>Notable that SNAP benefit payments for children aged 0-5 have basically tripled since 2002, with the greatest increase coming since 2008.</a:t>
            </a:r>
          </a:p>
          <a:p>
            <a:pPr marL="179525" indent="-179525">
              <a:buFont typeface="Arial" pitchFamily="34" charset="0"/>
              <a:buChar char="•"/>
            </a:pPr>
            <a:r>
              <a:rPr lang="en-US" dirty="0" smtClean="0"/>
              <a:t>Two things happening: first, unprecedented surge in SNAP enrollment since about March 2008. Went from about 400,000 to 600,000 recipients over 30 months of uninterrupted enrollment increases. May 2011: 611,000 recipients. Improved outreach but primarily economy-driven.</a:t>
            </a:r>
          </a:p>
          <a:p>
            <a:pPr marL="179525" indent="-179525">
              <a:buFont typeface="Arial" pitchFamily="34" charset="0"/>
              <a:buChar char="•"/>
            </a:pPr>
            <a:r>
              <a:rPr lang="en-US" dirty="0" smtClean="0"/>
              <a:t>Other factor driving increased expenditures was increase in monthly average benefit. Benefits indexed to inflation, then big boost with ARRA. Which also drove enrollment increases.</a:t>
            </a:r>
          </a:p>
          <a:p>
            <a:pPr marL="179525" indent="-179525">
              <a:buFont typeface="Arial" pitchFamily="34" charset="0"/>
              <a:buChar char="•"/>
            </a:pPr>
            <a:r>
              <a:rPr lang="en-US" dirty="0" smtClean="0"/>
              <a:t>We don’t have enrollment data for 0-5. But nationally about half of food stamp recipients are children, and we can be pretty certain that 0-5 are overrepresented.</a:t>
            </a:r>
          </a:p>
          <a:p>
            <a:endParaRPr lang="en-US" dirty="0"/>
          </a:p>
        </p:txBody>
      </p:sp>
      <p:sp>
        <p:nvSpPr>
          <p:cNvPr id="4" name="Rectangle 4"/>
          <p:cNvSpPr>
            <a:spLocks noGrp="1"/>
          </p:cNvSpPr>
          <p:nvPr>
            <p:ph type="sldNum" sz="quarter" idx="10"/>
          </p:nvPr>
        </p:nvSpPr>
        <p:spPr/>
        <p:txBody>
          <a:bodyPr/>
          <a:lstStyle>
            <a:extLst/>
          </a:lstStyle>
          <a:p>
            <a:fld id="{BE2A7042-DEED-4AA1-9E89-4A16B2572577}"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lIns="94656" tIns="47328" rIns="94656" bIns="47328"/>
          <a:lstStyle>
            <a:extLst/>
          </a:lstStyle>
          <a:p>
            <a:pPr marL="179525" indent="-179525">
              <a:buFont typeface="Arial" pitchFamily="34" charset="0"/>
              <a:buChar char="•"/>
            </a:pPr>
            <a:r>
              <a:rPr lang="en-US" dirty="0" smtClean="0"/>
              <a:t>Just </a:t>
            </a:r>
            <a:r>
              <a:rPr lang="en-US" dirty="0" smtClean="0"/>
              <a:t>over 50,000 kids aged 0-5 received subsidized care at some point in the year – or about 1 in 6 children. Average monthly enrollment of 0-5 about 30,000.</a:t>
            </a:r>
          </a:p>
          <a:p>
            <a:pPr marL="179525" indent="-179525">
              <a:buFont typeface="Arial" pitchFamily="34" charset="0"/>
              <a:buChar char="•"/>
            </a:pPr>
            <a:r>
              <a:rPr lang="en-US" dirty="0" smtClean="0"/>
              <a:t>Almost 3 of 4 children in subsidized care are 0-5, and they account for the lion share of program expenditure (remainder are </a:t>
            </a:r>
            <a:r>
              <a:rPr lang="en-US" dirty="0" err="1" smtClean="0"/>
              <a:t>schoolage</a:t>
            </a:r>
            <a:r>
              <a:rPr lang="en-US" dirty="0" smtClean="0"/>
              <a:t> children receiving before or after school care).</a:t>
            </a:r>
          </a:p>
          <a:p>
            <a:pPr marL="179525" indent="-179525">
              <a:buFont typeface="Arial" pitchFamily="34" charset="0"/>
              <a:buChar char="•"/>
            </a:pPr>
            <a:r>
              <a:rPr lang="en-US" dirty="0" smtClean="0"/>
              <a:t>Looking at trend since 2002, we saw declining and then flat enrollment. Not really clear why number of children receiving subsidized care declined. Partly due to requiring efforts to seek child support from non-custodial parents as a condition of eligibility</a:t>
            </a:r>
          </a:p>
          <a:p>
            <a:pPr marL="179525" indent="-179525">
              <a:buFont typeface="Arial" pitchFamily="34" charset="0"/>
              <a:buChar char="•"/>
            </a:pPr>
            <a:r>
              <a:rPr lang="en-US" dirty="0" smtClean="0"/>
              <a:t>At the same time, expenditures rose somewhat over this period. Had more children being served in higher quality facilities that received higher reimbursement rates/</a:t>
            </a:r>
          </a:p>
          <a:p>
            <a:pPr marL="179525" indent="-179525">
              <a:buFont typeface="Arial" pitchFamily="34" charset="0"/>
              <a:buChar char="•"/>
            </a:pPr>
            <a:r>
              <a:rPr lang="en-US" dirty="0" smtClean="0"/>
              <a:t>As you know, DHS voted in June to lower the income eligibility threshold for the program for new applicants and increase co-payment responsibilities. Deferred to November. Attempting to cut about $10M from the child care budget. Could have a significant impact.</a:t>
            </a:r>
            <a:endParaRPr lang="en-US" dirty="0"/>
          </a:p>
        </p:txBody>
      </p:sp>
      <p:sp>
        <p:nvSpPr>
          <p:cNvPr id="4" name="Rectangle 4"/>
          <p:cNvSpPr>
            <a:spLocks noGrp="1"/>
          </p:cNvSpPr>
          <p:nvPr>
            <p:ph type="sldNum" sz="quarter" idx="10"/>
          </p:nvPr>
        </p:nvSpPr>
        <p:spPr/>
        <p:txBody>
          <a:bodyPr lIns="94656" tIns="47328" rIns="94656" bIns="47328"/>
          <a:lstStyle>
            <a:extLst/>
          </a:lstStyle>
          <a:p>
            <a:fld id="{BE2A7042-DEED-4AA1-9E89-4A16B2572577}"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main goals of Early Learning Challenge:</a:t>
            </a:r>
          </a:p>
          <a:p>
            <a:r>
              <a:rPr lang="en-US" dirty="0" smtClean="0"/>
              <a:t>(</a:t>
            </a:r>
            <a:r>
              <a:rPr lang="en-US" dirty="0"/>
              <a:t>1) increase the number and percentage of low-income and disadvantaged children in each age group of infants, toddlers, and preschoolers who are enrolled in high-quality early learning programs; (2) design and implement an integrated system of high-quality early learning programs and services;</a:t>
            </a:r>
          </a:p>
        </p:txBody>
      </p:sp>
      <p:sp>
        <p:nvSpPr>
          <p:cNvPr id="4" name="Slide Number Placeholder 3"/>
          <p:cNvSpPr>
            <a:spLocks noGrp="1"/>
          </p:cNvSpPr>
          <p:nvPr>
            <p:ph type="sldNum" sz="quarter" idx="10"/>
          </p:nvPr>
        </p:nvSpPr>
        <p:spPr/>
        <p:txBody>
          <a:bodyPr/>
          <a:lstStyle/>
          <a:p>
            <a:fld id="{BE2A7042-DEED-4AA1-9E89-4A16B2572577}" type="slidenum">
              <a:rPr lang="en-US" smtClean="0"/>
              <a:pPr/>
              <a:t>18</a:t>
            </a:fld>
            <a:endParaRPr lang="en-US" dirty="0"/>
          </a:p>
        </p:txBody>
      </p:sp>
    </p:spTree>
    <p:extLst>
      <p:ext uri="{BB962C8B-B14F-4D97-AF65-F5344CB8AC3E}">
        <p14:creationId xmlns:p14="http://schemas.microsoft.com/office/powerpoint/2010/main" val="3820678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4656" tIns="47328" rIns="94656" bIns="47328"/>
          <a:lstStyle/>
          <a:p>
            <a:endParaRPr lang="en-US"/>
          </a:p>
        </p:txBody>
      </p:sp>
      <p:sp>
        <p:nvSpPr>
          <p:cNvPr id="4" name="Slide Number Placeholder 3"/>
          <p:cNvSpPr>
            <a:spLocks noGrp="1"/>
          </p:cNvSpPr>
          <p:nvPr>
            <p:ph type="sldNum" sz="quarter" idx="10"/>
          </p:nvPr>
        </p:nvSpPr>
        <p:spPr/>
        <p:txBody>
          <a:bodyPr lIns="94656" tIns="47328" rIns="94656" bIns="47328"/>
          <a:lstStyle/>
          <a:p>
            <a:fld id="{BE2A7042-DEED-4AA1-9E89-4A16B2572577}" type="slidenum">
              <a:rPr lang="en-US" smtClean="0"/>
              <a:pPr/>
              <a:t>19</a:t>
            </a:fld>
            <a:endParaRPr lang="en-US" dirty="0"/>
          </a:p>
        </p:txBody>
      </p:sp>
    </p:spTree>
    <p:extLst>
      <p:ext uri="{BB962C8B-B14F-4D97-AF65-F5344CB8AC3E}">
        <p14:creationId xmlns:p14="http://schemas.microsoft.com/office/powerpoint/2010/main" val="3820678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dirty="0" smtClean="0"/>
              <a:t>Here’s a breakdown of major programs for young children into four categories:</a:t>
            </a:r>
            <a:r>
              <a:rPr lang="en-US" baseline="0" dirty="0" smtClean="0"/>
              <a:t> early education, health care, basic needs and economic security, and parenting education, child care, and family support.  There is some overlap in categories for particular programs; for example, head start provides health care and other services in addition to early education, but we tried to put each program in the category that it is most focused on. </a:t>
            </a:r>
          </a:p>
          <a:p>
            <a:endParaRPr lang="en-US" baseline="0" dirty="0" smtClean="0"/>
          </a:p>
          <a:p>
            <a:r>
              <a:rPr lang="en-US" dirty="0" smtClean="0"/>
              <a:t>The department of mental health and substance abuse services is listed here and does provide some support for young children, but information on their funding and programs are not in this report.</a:t>
            </a:r>
            <a:endParaRPr lang="en-US" dirty="0" smtClean="0"/>
          </a:p>
        </p:txBody>
      </p:sp>
      <p:sp>
        <p:nvSpPr>
          <p:cNvPr id="4" name="Rectangle 4"/>
          <p:cNvSpPr>
            <a:spLocks noGrp="1"/>
          </p:cNvSpPr>
          <p:nvPr>
            <p:ph type="sldNum" sz="quarter" idx="10"/>
          </p:nvPr>
        </p:nvSpPr>
        <p:spPr/>
        <p:txBody>
          <a:bodyPr/>
          <a:lstStyle>
            <a:extLst/>
          </a:lstStyle>
          <a:p>
            <a:fld id="{BE2A7042-DEED-4AA1-9E89-4A16B2572577}"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4656" tIns="47328" rIns="94656" bIns="47328"/>
          <a:lstStyle/>
          <a:p>
            <a:r>
              <a:rPr lang="en-US" dirty="0" smtClean="0"/>
              <a:t>Really important to understand that the discretionary spending cuts that will generate $917 billion in savings are compared to the CBO baseline which grows annually each year by inflation and population growth. So you can have cuts and growth at the same time.</a:t>
            </a:r>
          </a:p>
          <a:p>
            <a:r>
              <a:rPr lang="en-US" dirty="0" smtClean="0"/>
              <a:t>I know a lot of state agency directors here in Oklahoma who would dream of absorbing cuts compared to a baseline that takes into account increased costs!</a:t>
            </a:r>
          </a:p>
          <a:p>
            <a:r>
              <a:rPr lang="en-US" dirty="0" smtClean="0"/>
              <a:t>FY ‘12 cuts are substantially less than those passed by the House in June in the so-called Ryan budget.</a:t>
            </a:r>
          </a:p>
          <a:p>
            <a:endParaRPr lang="en-US" dirty="0" smtClean="0"/>
          </a:p>
          <a:p>
            <a:r>
              <a:rPr lang="en-US" dirty="0" smtClean="0"/>
              <a:t>Note that spending for many programs was subject to a slight across-the-board in FY ‘11, when non-defense discretionary spending was cut by $41 billion.</a:t>
            </a:r>
            <a:endParaRPr lang="en-US" dirty="0"/>
          </a:p>
        </p:txBody>
      </p:sp>
      <p:sp>
        <p:nvSpPr>
          <p:cNvPr id="4" name="Slide Number Placeholder 3"/>
          <p:cNvSpPr>
            <a:spLocks noGrp="1"/>
          </p:cNvSpPr>
          <p:nvPr>
            <p:ph type="sldNum" sz="quarter" idx="10"/>
          </p:nvPr>
        </p:nvSpPr>
        <p:spPr/>
        <p:txBody>
          <a:bodyPr lIns="94656" tIns="47328" rIns="94656" bIns="47328"/>
          <a:lstStyle/>
          <a:p>
            <a:fld id="{BE2A7042-DEED-4AA1-9E89-4A16B2572577}" type="slidenum">
              <a:rPr lang="en-US" smtClean="0"/>
              <a:pPr/>
              <a:t>20</a:t>
            </a:fld>
            <a:endParaRPr lang="en-US" dirty="0"/>
          </a:p>
        </p:txBody>
      </p:sp>
    </p:spTree>
    <p:extLst>
      <p:ext uri="{BB962C8B-B14F-4D97-AF65-F5344CB8AC3E}">
        <p14:creationId xmlns:p14="http://schemas.microsoft.com/office/powerpoint/2010/main" val="3820678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21</a:t>
            </a:fld>
            <a:endParaRPr lang="en-US" dirty="0"/>
          </a:p>
        </p:txBody>
      </p:sp>
    </p:spTree>
    <p:extLst>
      <p:ext uri="{BB962C8B-B14F-4D97-AF65-F5344CB8AC3E}">
        <p14:creationId xmlns:p14="http://schemas.microsoft.com/office/powerpoint/2010/main" val="3820678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4656" tIns="47328" rIns="94656" bIns="47328"/>
          <a:lstStyle/>
          <a:p>
            <a:r>
              <a:rPr lang="en-US" dirty="0" smtClean="0"/>
              <a:t>State programs are somewhat protected in the sequestration process to the extent that the base against which the cuts are taken is fairly broad and excludes the single largest state program, Medicaid. Nevertheless, individual programs could see significant funding changes</a:t>
            </a:r>
            <a:endParaRPr lang="en-US" dirty="0"/>
          </a:p>
        </p:txBody>
      </p:sp>
      <p:sp>
        <p:nvSpPr>
          <p:cNvPr id="4" name="Slide Number Placeholder 3"/>
          <p:cNvSpPr>
            <a:spLocks noGrp="1"/>
          </p:cNvSpPr>
          <p:nvPr>
            <p:ph type="sldNum" sz="quarter" idx="10"/>
          </p:nvPr>
        </p:nvSpPr>
        <p:spPr/>
        <p:txBody>
          <a:bodyPr lIns="94656" tIns="47328" rIns="94656" bIns="47328"/>
          <a:lstStyle/>
          <a:p>
            <a:fld id="{BE2A7042-DEED-4AA1-9E89-4A16B2572577}" type="slidenum">
              <a:rPr lang="en-US" smtClean="0"/>
              <a:pPr/>
              <a:t>22</a:t>
            </a:fld>
            <a:endParaRPr lang="en-US" dirty="0"/>
          </a:p>
        </p:txBody>
      </p:sp>
    </p:spTree>
    <p:extLst>
      <p:ext uri="{BB962C8B-B14F-4D97-AF65-F5344CB8AC3E}">
        <p14:creationId xmlns:p14="http://schemas.microsoft.com/office/powerpoint/2010/main" val="3820678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4656" tIns="47328" rIns="94656" bIns="47328"/>
          <a:lstStyle/>
          <a:p>
            <a:endParaRPr lang="en-US" dirty="0"/>
          </a:p>
        </p:txBody>
      </p:sp>
      <p:sp>
        <p:nvSpPr>
          <p:cNvPr id="4" name="Slide Number Placeholder 3"/>
          <p:cNvSpPr>
            <a:spLocks noGrp="1"/>
          </p:cNvSpPr>
          <p:nvPr>
            <p:ph type="sldNum" sz="quarter" idx="10"/>
          </p:nvPr>
        </p:nvSpPr>
        <p:spPr/>
        <p:txBody>
          <a:bodyPr lIns="94656" tIns="47328" rIns="94656" bIns="47328"/>
          <a:lstStyle/>
          <a:p>
            <a:fld id="{BE2A7042-DEED-4AA1-9E89-4A16B2572577}" type="slidenum">
              <a:rPr lang="en-US" smtClean="0"/>
              <a:pPr/>
              <a:t>23</a:t>
            </a:fld>
            <a:endParaRPr lang="en-US" dirty="0"/>
          </a:p>
        </p:txBody>
      </p:sp>
    </p:spTree>
    <p:extLst>
      <p:ext uri="{BB962C8B-B14F-4D97-AF65-F5344CB8AC3E}">
        <p14:creationId xmlns:p14="http://schemas.microsoft.com/office/powerpoint/2010/main" val="3820678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dirty="0" smtClean="0"/>
              <a:t>Here you can see how funding</a:t>
            </a:r>
            <a:r>
              <a:rPr lang="en-US" baseline="0" dirty="0" smtClean="0"/>
              <a:t> was divided between those categories in FY 2010. The total funding for that years was about $1.5 billion, and that includes federal, state, local, and private funds. Here you can see the biggest category was health care with 43 percent, then education with 30 percent of all funds, basic economic security with 18 percent, and finally parenting education and family support with 9 percent.</a:t>
            </a:r>
            <a:endParaRPr lang="en-US" dirty="0" smtClean="0"/>
          </a:p>
          <a:p>
            <a:endParaRPr lang="en-US" dirty="0" smtClean="0"/>
          </a:p>
          <a:p>
            <a:r>
              <a:rPr lang="en-US" dirty="0" smtClean="0"/>
              <a:t>Next</a:t>
            </a:r>
            <a:r>
              <a:rPr lang="en-US" baseline="0" dirty="0" smtClean="0"/>
              <a:t> we will look at how these funds were divided between particular programs and the trend over time.</a:t>
            </a:r>
            <a:endParaRPr lang="en-US" dirty="0"/>
          </a:p>
        </p:txBody>
      </p:sp>
      <p:sp>
        <p:nvSpPr>
          <p:cNvPr id="4" name="Rectangle 4"/>
          <p:cNvSpPr>
            <a:spLocks noGrp="1"/>
          </p:cNvSpPr>
          <p:nvPr>
            <p:ph type="sldNum" sz="quarter" idx="10"/>
          </p:nvPr>
        </p:nvSpPr>
        <p:spPr/>
        <p:txBody>
          <a:bodyPr/>
          <a:lstStyle>
            <a:extLst/>
          </a:lstStyle>
          <a:p>
            <a:fld id="{BE2A7042-DEED-4AA1-9E89-4A16B257257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dirty="0" smtClean="0"/>
              <a:t>On this slide</a:t>
            </a:r>
            <a:r>
              <a:rPr lang="en-US" baseline="0" dirty="0" smtClean="0"/>
              <a:t> you can see the largest programs are SoonerCare, pre-Kindergarten, SNAP benefits (which are food stamps), Child Care subsidies, Head Start, and WIC. In 2010, those six programs accounted for 93 percent of all of the money supporting children ages 0-5. Then there are few programs funded at around $10 or $20 million dollars each, which are </a:t>
            </a:r>
            <a:r>
              <a:rPr lang="en-US" baseline="0" dirty="0" err="1" smtClean="0"/>
              <a:t>SoonerStart</a:t>
            </a:r>
            <a:r>
              <a:rPr lang="en-US" baseline="0" dirty="0" smtClean="0"/>
              <a:t>, the State Pilot Program, Children First, and TANF cash assistance, and some 2-3 million dollar programs combined in the Other category.</a:t>
            </a:r>
            <a:endParaRPr lang="en-US" dirty="0" smtClean="0"/>
          </a:p>
          <a:p>
            <a:endParaRPr lang="en-US" dirty="0" smtClean="0"/>
          </a:p>
          <a:p>
            <a:r>
              <a:rPr lang="en-US" dirty="0" smtClean="0"/>
              <a:t>This chart shows a fairly steady increase in funds supporting young children from about $900 million in fiscal year 2004 to just over $1.5 billion in fiscal year 2010.</a:t>
            </a:r>
            <a:endParaRPr lang="en-US" dirty="0"/>
          </a:p>
        </p:txBody>
      </p:sp>
      <p:sp>
        <p:nvSpPr>
          <p:cNvPr id="4" name="Rectangle 4"/>
          <p:cNvSpPr>
            <a:spLocks noGrp="1"/>
          </p:cNvSpPr>
          <p:nvPr>
            <p:ph type="sldNum" sz="quarter" idx="10"/>
          </p:nvPr>
        </p:nvSpPr>
        <p:spPr/>
        <p:txBody>
          <a:bodyPr/>
          <a:lstStyle>
            <a:extLst/>
          </a:lstStyle>
          <a:p>
            <a:fld id="{BE2A7042-DEED-4AA1-9E89-4A16B257257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dirty="0" smtClean="0"/>
              <a:t>Here’s</a:t>
            </a:r>
            <a:r>
              <a:rPr lang="en-US" baseline="0" dirty="0" smtClean="0"/>
              <a:t> another way to look at the trends for each program. </a:t>
            </a:r>
            <a:r>
              <a:rPr lang="en-US" dirty="0" smtClean="0"/>
              <a:t>Most of the increase was driven by more money going to SoonerCare, which has jumped about $50 million per year, and to a lesser extent increases in the amount going to pre-kindergarten. SNAP food stamp benefits also saw a significant increase between 2009 and 2010. Funding for other programs has remained flat or seen smaller increases or decreases.</a:t>
            </a:r>
          </a:p>
          <a:p>
            <a:endParaRPr lang="en-US" dirty="0" smtClean="0"/>
          </a:p>
          <a:p>
            <a:r>
              <a:rPr lang="en-US" dirty="0" smtClean="0"/>
              <a:t>So</a:t>
            </a:r>
            <a:r>
              <a:rPr lang="en-US" baseline="0" dirty="0" smtClean="0"/>
              <a:t> we’ve seen how it divides up by program; next we’ll look at the money for children 0-5 by funding source.</a:t>
            </a:r>
            <a:endParaRPr lang="en-US" dirty="0" smtClean="0"/>
          </a:p>
          <a:p>
            <a:endParaRPr lang="en-US" dirty="0"/>
          </a:p>
        </p:txBody>
      </p:sp>
      <p:sp>
        <p:nvSpPr>
          <p:cNvPr id="4" name="Rectangle 4"/>
          <p:cNvSpPr>
            <a:spLocks noGrp="1"/>
          </p:cNvSpPr>
          <p:nvPr>
            <p:ph type="sldNum" sz="quarter" idx="10"/>
          </p:nvPr>
        </p:nvSpPr>
        <p:spPr/>
        <p:txBody>
          <a:bodyPr/>
          <a:lstStyle>
            <a:extLst/>
          </a:lstStyle>
          <a:p>
            <a:fld id="{BE2A7042-DEED-4AA1-9E89-4A16B257257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dirty="0" smtClean="0"/>
              <a:t>So</a:t>
            </a:r>
            <a:r>
              <a:rPr lang="en-US" baseline="0" dirty="0" smtClean="0"/>
              <a:t> the support in fiscal 2010 was 2/3rds federal money, about 1/4</a:t>
            </a:r>
            <a:r>
              <a:rPr lang="en-US" baseline="30000" dirty="0" smtClean="0"/>
              <a:t>th</a:t>
            </a:r>
            <a:r>
              <a:rPr lang="en-US" baseline="0" dirty="0" smtClean="0"/>
              <a:t> state money, and the remained 1/10</a:t>
            </a:r>
            <a:r>
              <a:rPr lang="en-US" baseline="30000" dirty="0" smtClean="0"/>
              <a:t>th</a:t>
            </a:r>
            <a:r>
              <a:rPr lang="en-US" baseline="0" dirty="0" smtClean="0"/>
              <a:t> private and local money. Next we’ll break that down into some more specific funding streams.</a:t>
            </a:r>
            <a:endParaRPr lang="en-US" dirty="0"/>
          </a:p>
        </p:txBody>
      </p:sp>
      <p:sp>
        <p:nvSpPr>
          <p:cNvPr id="4" name="Rectangle 4"/>
          <p:cNvSpPr>
            <a:spLocks noGrp="1"/>
          </p:cNvSpPr>
          <p:nvPr>
            <p:ph type="sldNum" sz="quarter" idx="10"/>
          </p:nvPr>
        </p:nvSpPr>
        <p:spPr/>
        <p:txBody>
          <a:bodyPr/>
          <a:lstStyle>
            <a:extLst/>
          </a:lstStyle>
          <a:p>
            <a:fld id="{BE2A7042-DEED-4AA1-9E89-4A16B257257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biggest piece </a:t>
            </a:r>
            <a:r>
              <a:rPr lang="en-US" dirty="0" smtClean="0"/>
              <a:t>of the federal money comes from Medicaid (which in Oklahoma</a:t>
            </a:r>
            <a:r>
              <a:rPr lang="en-US" baseline="0" dirty="0" smtClean="0"/>
              <a:t> is called </a:t>
            </a:r>
            <a:r>
              <a:rPr lang="en-US" dirty="0" smtClean="0"/>
              <a:t>SoonerCare) and the second biggest is SNAP</a:t>
            </a:r>
            <a:r>
              <a:rPr lang="en-US" baseline="0" dirty="0" smtClean="0"/>
              <a:t> </a:t>
            </a:r>
            <a:r>
              <a:rPr lang="en-US" dirty="0" smtClean="0"/>
              <a:t>food stamp benefits. A couple</a:t>
            </a:r>
            <a:r>
              <a:rPr lang="en-US" baseline="0" dirty="0" smtClean="0"/>
              <a:t> of other significant federal </a:t>
            </a:r>
            <a:r>
              <a:rPr lang="en-US" baseline="0" dirty="0" err="1" smtClean="0"/>
              <a:t>fundings</a:t>
            </a:r>
            <a:r>
              <a:rPr lang="en-US" baseline="0" dirty="0" smtClean="0"/>
              <a:t> are TANF and CCDF, which are grants through the Department of Human Services that fund a variety of programs, and WIC grants.</a:t>
            </a:r>
          </a:p>
          <a:p>
            <a:endParaRPr lang="en-US" baseline="0" dirty="0" smtClean="0"/>
          </a:p>
          <a:p>
            <a:r>
              <a:rPr lang="en-US" dirty="0" smtClean="0"/>
              <a:t>The two largest pieces of state money are from the Department of Education, primarily their support of Oklahoma’s pre-K programs for four-year-olds, and from state matching funds for SoonerCare.</a:t>
            </a:r>
          </a:p>
          <a:p>
            <a:endParaRPr lang="en-US" dirty="0" smtClean="0"/>
          </a:p>
          <a:p>
            <a:r>
              <a:rPr lang="en-US" dirty="0" smtClean="0"/>
              <a:t>Next we’ll look</a:t>
            </a:r>
            <a:r>
              <a:rPr lang="en-US" baseline="0" dirty="0" smtClean="0"/>
              <a:t> at some of the local and private funding.</a:t>
            </a:r>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7</a:t>
            </a:fld>
            <a:endParaRPr lang="en-US" dirty="0"/>
          </a:p>
        </p:txBody>
      </p:sp>
    </p:spTree>
    <p:extLst>
      <p:ext uri="{BB962C8B-B14F-4D97-AF65-F5344CB8AC3E}">
        <p14:creationId xmlns:p14="http://schemas.microsoft.com/office/powerpoint/2010/main" val="2890961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Local funding in the numbers we have is entirely school district and county level support for pre-K programs.</a:t>
            </a:r>
          </a:p>
          <a:p>
            <a:endParaRPr lang="en-US" dirty="0"/>
          </a:p>
          <a:p>
            <a:r>
              <a:rPr lang="en-US" dirty="0" smtClean="0"/>
              <a:t>For private funding, the largest contributors are WIC infant formula rebates by Nestle, which </a:t>
            </a:r>
            <a:r>
              <a:rPr lang="en-US" dirty="0" smtClean="0"/>
              <a:t>is discussed </a:t>
            </a:r>
            <a:r>
              <a:rPr lang="en-US" dirty="0" smtClean="0"/>
              <a:t>on a later slide, and various grants from the George Kaiser Family Foundation. The private funding in particular is probably not a comprehensive list. These</a:t>
            </a:r>
            <a:r>
              <a:rPr lang="en-US" baseline="0" dirty="0" smtClean="0"/>
              <a:t> are the major funders that we were familiar with and knew had taken special interest in early childhood</a:t>
            </a:r>
            <a:r>
              <a:rPr lang="en-US" baseline="0" dirty="0" smtClean="0"/>
              <a:t>.</a:t>
            </a:r>
            <a:endParaRPr lang="en-US" baseline="0" dirty="0" smtClean="0"/>
          </a:p>
          <a:p>
            <a:endParaRPr lang="en-US" baseline="0" dirty="0" smtClean="0"/>
          </a:p>
          <a:p>
            <a:r>
              <a:rPr lang="en-US" baseline="0" dirty="0" smtClean="0"/>
              <a:t>Next we’ll look at the trend over time </a:t>
            </a:r>
            <a:r>
              <a:rPr lang="en-US" dirty="0" smtClean="0"/>
              <a:t>in the proportion coming from federal, state, local, and private sources. </a:t>
            </a:r>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8</a:t>
            </a:fld>
            <a:endParaRPr lang="en-US" dirty="0"/>
          </a:p>
        </p:txBody>
      </p:sp>
    </p:spTree>
    <p:extLst>
      <p:ext uri="{BB962C8B-B14F-4D97-AF65-F5344CB8AC3E}">
        <p14:creationId xmlns:p14="http://schemas.microsoft.com/office/powerpoint/2010/main" val="3538691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dirty="0" smtClean="0"/>
              <a:t>The trend since 2008 has been state and private funds staying flat and local funds decreasing, but overall funding increased due to large jumps in federal support for Medicaid, pre-K programs, and food stamp benefits. In particular, the stimulus bill allowed the federal government to pay for a larger of Medicaid</a:t>
            </a:r>
            <a:r>
              <a:rPr lang="en-US" baseline="0" dirty="0" smtClean="0"/>
              <a:t> and pre-K</a:t>
            </a:r>
            <a:r>
              <a:rPr lang="en-US" dirty="0" smtClean="0"/>
              <a:t>. The stimulus</a:t>
            </a:r>
            <a:r>
              <a:rPr lang="en-US" baseline="0" dirty="0" smtClean="0"/>
              <a:t> also included an increase in the food stamp benefit.</a:t>
            </a:r>
          </a:p>
          <a:p>
            <a:endParaRPr lang="en-US" baseline="0" dirty="0" smtClean="0"/>
          </a:p>
          <a:p>
            <a:r>
              <a:rPr lang="en-US" baseline="0" dirty="0" smtClean="0"/>
              <a:t>Next, to get some context, we will look at how much we spend on children ages 0-5 compared to the total state expenditures.</a:t>
            </a:r>
            <a:endParaRPr lang="en-US" dirty="0"/>
          </a:p>
        </p:txBody>
      </p:sp>
      <p:sp>
        <p:nvSpPr>
          <p:cNvPr id="4" name="Rectangle 4"/>
          <p:cNvSpPr>
            <a:spLocks noGrp="1"/>
          </p:cNvSpPr>
          <p:nvPr>
            <p:ph type="sldNum" sz="quarter" idx="10"/>
          </p:nvPr>
        </p:nvSpPr>
        <p:spPr/>
        <p:txBody>
          <a:bodyPr/>
          <a:lstStyle>
            <a:extLst/>
          </a:lstStyle>
          <a:p>
            <a:fld id="{BE2A7042-DEED-4AA1-9E89-4A16B257257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Album Cover">
    <p:spTree>
      <p:nvGrpSpPr>
        <p:cNvPr id="1" name=""/>
        <p:cNvGrpSpPr/>
        <p:nvPr/>
      </p:nvGrpSpPr>
      <p:grpSpPr>
        <a:xfrm>
          <a:off x="0" y="0"/>
          <a:ext cx="0" cy="0"/>
          <a:chOff x="0" y="0"/>
          <a:chExt cx="0" cy="0"/>
        </a:xfrm>
      </p:grpSpPr>
      <p:sp>
        <p:nvSpPr>
          <p:cNvPr id="10" name="Rectangle 9"/>
          <p:cNvSpPr/>
          <p:nvPr userDrawn="1"/>
        </p:nvSpPr>
        <p:spPr>
          <a:xfrm>
            <a:off x="7162800" y="137160"/>
            <a:ext cx="228600" cy="5257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7467600" y="133350"/>
            <a:ext cx="1447800" cy="5257800"/>
          </a:xfrm>
          <a:prstGeom prst="rect">
            <a:avLst/>
          </a:prstGeom>
          <a:solidFill>
            <a:schemeClr val="accent3"/>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p>
        </p:txBody>
      </p:sp>
      <p:sp>
        <p:nvSpPr>
          <p:cNvPr id="31" name="Text Placeholder 30"/>
          <p:cNvSpPr>
            <a:spLocks noGrp="1"/>
          </p:cNvSpPr>
          <p:nvPr>
            <p:ph type="body" sz="quarter" idx="10" hasCustomPrompt="1"/>
          </p:nvPr>
        </p:nvSpPr>
        <p:spPr>
          <a:xfrm>
            <a:off x="228600" y="5467350"/>
            <a:ext cx="8672946" cy="1238250"/>
          </a:xfrm>
          <a:solidFill>
            <a:schemeClr val="accent1"/>
          </a:solidFill>
        </p:spPr>
        <p:txBody>
          <a:bodyPr vert="horz" anchor="ctr">
            <a:noAutofit/>
          </a:bodyPr>
          <a:lstStyle>
            <a:lvl1pPr marL="0" indent="0" algn="l">
              <a:buFontTx/>
              <a:buNone/>
              <a:defRPr lang="en-US" sz="4800" baseline="0" dirty="0">
                <a:solidFill>
                  <a:schemeClr val="bg1"/>
                </a:solidFill>
              </a:defRPr>
            </a:lvl1pPr>
            <a:extLst/>
          </a:lstStyle>
          <a:p>
            <a:pPr lvl="0"/>
            <a:r>
              <a:rPr lang="en-US" dirty="0" smtClean="0"/>
              <a:t>Click to add photo album title</a:t>
            </a:r>
            <a:endParaRPr lang="en-US" dirty="0"/>
          </a:p>
        </p:txBody>
      </p:sp>
      <p:sp>
        <p:nvSpPr>
          <p:cNvPr id="12" name="Picture Placeholder 11"/>
          <p:cNvSpPr>
            <a:spLocks noGrp="1"/>
          </p:cNvSpPr>
          <p:nvPr>
            <p:ph type="pic" sz="quarter" idx="11"/>
          </p:nvPr>
        </p:nvSpPr>
        <p:spPr>
          <a:xfrm>
            <a:off x="228600" y="152400"/>
            <a:ext cx="6858000" cy="5239512"/>
          </a:xfrm>
          <a:solidFill>
            <a:schemeClr val="bg1"/>
          </a:solidFill>
          <a:ln w="34925" cap="rnd" cmpd="sng" algn="ctr">
            <a:noFill/>
            <a:prstDash val="solid"/>
          </a:ln>
          <a:effectLst/>
        </p:spPr>
        <p:style>
          <a:lnRef idx="3">
            <a:schemeClr val="lt1"/>
          </a:lnRef>
          <a:fillRef idx="1">
            <a:schemeClr val="accent5"/>
          </a:fillRef>
          <a:effectRef idx="1">
            <a:schemeClr val="accent5"/>
          </a:effectRef>
          <a:fontRef idx="minor">
            <a:schemeClr val="lt1"/>
          </a:fontRef>
        </p:style>
        <p:txBody>
          <a:bodyPr vert="horz"/>
          <a:lstStyle>
            <a:lvl1pPr marL="0" indent="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1" name="Rectangle 10"/>
          <p:cNvSpPr>
            <a:spLocks noGrp="1"/>
          </p:cNvSpPr>
          <p:nvPr>
            <p:ph type="dt" sz="half" idx="12"/>
          </p:nvPr>
        </p:nvSpPr>
        <p:spPr/>
        <p:txBody>
          <a:bodyPr/>
          <a:lstStyle>
            <a:extLst/>
          </a:lstStyle>
          <a:p>
            <a:pPr algn="r"/>
            <a:fld id="{9A2D5E2A-294C-4DA8-BC49-1E33DF3E2D41}" type="datetime1">
              <a:rPr lang="en-US" smtClean="0">
                <a:solidFill>
                  <a:schemeClr val="bg1"/>
                </a:solidFill>
              </a:rPr>
              <a:t>8/31/2011</a:t>
            </a:fld>
            <a:endParaRPr lang="en-US" dirty="0"/>
          </a:p>
        </p:txBody>
      </p:sp>
      <p:sp>
        <p:nvSpPr>
          <p:cNvPr id="13" name="Rectangle 12"/>
          <p:cNvSpPr>
            <a:spLocks noGrp="1"/>
          </p:cNvSpPr>
          <p:nvPr>
            <p:ph type="sldNum" sz="quarter" idx="13"/>
          </p:nvPr>
        </p:nvSpPr>
        <p:spPr/>
        <p:txBody>
          <a:bodyPr/>
          <a:lstStyle>
            <a:extLst/>
          </a:lstStyle>
          <a:p>
            <a:fld id="{8A4431D5-1B33-458B-8AFD-CECCB0FA18CB}" type="slidenum">
              <a:rPr lang="en-US" smtClean="0">
                <a:solidFill>
                  <a:schemeClr val="bg1"/>
                </a:solidFill>
              </a:rPr>
              <a:pPr/>
              <a:t>‹#›</a:t>
            </a:fld>
            <a:endParaRPr lang="en-US" dirty="0"/>
          </a:p>
        </p:txBody>
      </p:sp>
      <p:sp>
        <p:nvSpPr>
          <p:cNvPr id="14" name="Rectangle 13"/>
          <p:cNvSpPr>
            <a:spLocks noGrp="1"/>
          </p:cNvSpPr>
          <p:nvPr>
            <p:ph type="ftr" sz="quarter" idx="14"/>
          </p:nvPr>
        </p:nvSpPr>
        <p:spPr>
          <a:xfrm rot="16200000">
            <a:off x="7296150" y="3698878"/>
            <a:ext cx="2933700" cy="365125"/>
          </a:xfrm>
        </p:spPr>
        <p:txBody>
          <a:bodyPr/>
          <a:lstStyle>
            <a:extLst/>
          </a:lstStyle>
          <a:p>
            <a:endParaRPr lang="en-US" dirty="0"/>
          </a:p>
        </p:txBody>
      </p:sp>
      <p:sp>
        <p:nvSpPr>
          <p:cNvPr id="18" name="Rectangle 17"/>
          <p:cNvSpPr>
            <a:spLocks noGrp="1"/>
          </p:cNvSpPr>
          <p:nvPr>
            <p:ph type="body" sz="quarter" idx="15" hasCustomPrompt="1"/>
          </p:nvPr>
        </p:nvSpPr>
        <p:spPr>
          <a:xfrm rot="16200000">
            <a:off x="5372100" y="2247900"/>
            <a:ext cx="5181600" cy="990600"/>
          </a:xfrm>
        </p:spPr>
        <p:txBody>
          <a:bodyPr/>
          <a:lstStyle>
            <a:lvl1pPr marL="0" indent="0" algn="r">
              <a:buNone/>
              <a:defRPr sz="2000">
                <a:solidFill>
                  <a:srgbClr val="FFFFFF"/>
                </a:solidFill>
              </a:defRPr>
            </a:lvl1pPr>
          </a:lstStyle>
          <a:p>
            <a:pPr lvl="0"/>
            <a:r>
              <a:rPr lang="en-US" dirty="0" smtClean="0"/>
              <a:t>Click to add date or details</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Landscape with Caption">
    <p:spTree>
      <p:nvGrpSpPr>
        <p:cNvPr id="1" name=""/>
        <p:cNvGrpSpPr/>
        <p:nvPr/>
      </p:nvGrpSpPr>
      <p:grpSpPr>
        <a:xfrm>
          <a:off x="0" y="0"/>
          <a:ext cx="0" cy="0"/>
          <a:chOff x="0" y="0"/>
          <a:chExt cx="0" cy="0"/>
        </a:xfrm>
      </p:grpSpPr>
      <p:sp>
        <p:nvSpPr>
          <p:cNvPr id="11" name="Picture Placeholder 10"/>
          <p:cNvSpPr>
            <a:spLocks noGrp="1" noChangeAspect="1"/>
          </p:cNvSpPr>
          <p:nvPr>
            <p:ph type="pic" sz="quarter" idx="11"/>
          </p:nvPr>
        </p:nvSpPr>
        <p:spPr>
          <a:xfrm>
            <a:off x="43434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6" name="Picture Placeholder 25"/>
          <p:cNvSpPr>
            <a:spLocks noGrp="1" noChangeAspect="1"/>
          </p:cNvSpPr>
          <p:nvPr>
            <p:ph type="pic" sz="quarter" idx="12"/>
          </p:nvPr>
        </p:nvSpPr>
        <p:spPr>
          <a:xfrm>
            <a:off x="2286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3" name="Picture Placeholder 12"/>
          <p:cNvSpPr>
            <a:spLocks noGrp="1" noChangeAspect="1"/>
          </p:cNvSpPr>
          <p:nvPr>
            <p:ph type="pic" sz="quarter" idx="13"/>
          </p:nvPr>
        </p:nvSpPr>
        <p:spPr>
          <a:xfrm>
            <a:off x="4343400" y="2286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2" name="Text Placeholder 11"/>
          <p:cNvSpPr>
            <a:spLocks noGrp="1"/>
          </p:cNvSpPr>
          <p:nvPr>
            <p:ph type="body" sz="quarter" idx="14" hasCustomPrompt="1"/>
          </p:nvPr>
        </p:nvSpPr>
        <p:spPr>
          <a:xfrm>
            <a:off x="228600" y="228600"/>
            <a:ext cx="3947160" cy="2960370"/>
          </a:xfrm>
        </p:spPr>
        <p:txBody>
          <a:bodyPr anchor="b" anchorCtr="0"/>
          <a:lstStyle>
            <a:lvl1pPr marL="0" marR="0" indent="0" algn="r">
              <a:buFontTx/>
              <a:buNone/>
              <a:defRPr sz="2000" i="0"/>
            </a:lvl1pPr>
            <a:extLst/>
          </a:lstStyle>
          <a:p>
            <a:pPr lvl="0"/>
            <a:r>
              <a:rPr lang="en-US" dirty="0" smtClean="0"/>
              <a:t>Click to add caption</a:t>
            </a:r>
            <a:endParaRPr lang="en-US" dirty="0"/>
          </a:p>
        </p:txBody>
      </p:sp>
      <p:sp>
        <p:nvSpPr>
          <p:cNvPr id="6" name="Rectangle 5"/>
          <p:cNvSpPr>
            <a:spLocks noGrp="1"/>
          </p:cNvSpPr>
          <p:nvPr>
            <p:ph type="dt" sz="half" idx="15"/>
          </p:nvPr>
        </p:nvSpPr>
        <p:spPr/>
        <p:txBody>
          <a:bodyPr/>
          <a:lstStyle>
            <a:extLst/>
          </a:lstStyle>
          <a:p>
            <a:pPr algn="r"/>
            <a:fld id="{80E0ACCD-63DF-4B77-89F2-368B2C7EF155}" type="datetime1">
              <a:rPr lang="en-US" smtClean="0">
                <a:solidFill>
                  <a:schemeClr val="bg1"/>
                </a:solidFill>
              </a:rPr>
              <a:t>8/31/2011</a:t>
            </a:fld>
            <a:endParaRPr lang="en-US" dirty="0"/>
          </a:p>
        </p:txBody>
      </p:sp>
      <p:sp>
        <p:nvSpPr>
          <p:cNvPr id="7" name="Rectangle 6"/>
          <p:cNvSpPr>
            <a:spLocks noGrp="1"/>
          </p:cNvSpPr>
          <p:nvPr>
            <p:ph type="sldNum" sz="quarter" idx="16"/>
          </p:nvPr>
        </p:nvSpPr>
        <p:spPr/>
        <p:txBody>
          <a:bodyPr/>
          <a:lstStyle>
            <a:extLst/>
          </a:lstStyle>
          <a:p>
            <a:fld id="{8A4431D5-1B33-458B-8AFD-CECCB0FA18CB}" type="slidenum">
              <a:rPr lang="en-US" smtClean="0">
                <a:solidFill>
                  <a:srgbClr val="FFFFFF"/>
                </a:solidFill>
              </a:rPr>
              <a:pPr/>
              <a:t>‹#›</a:t>
            </a:fld>
            <a:endParaRPr lang="en-US" dirty="0"/>
          </a:p>
        </p:txBody>
      </p:sp>
      <p:sp>
        <p:nvSpPr>
          <p:cNvPr id="8" name="Rectangle 7"/>
          <p:cNvSpPr>
            <a:spLocks noGrp="1"/>
          </p:cNvSpPr>
          <p:nvPr>
            <p:ph type="ftr" sz="quarter" idx="17"/>
          </p:nvPr>
        </p:nvSpPr>
        <p:spPr/>
        <p:txBody>
          <a:bodyPr/>
          <a:lstStyle>
            <a:extLst/>
          </a:lstStyle>
          <a:p>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Up Mixed">
    <p:spTree>
      <p:nvGrpSpPr>
        <p:cNvPr id="1" name=""/>
        <p:cNvGrpSpPr/>
        <p:nvPr/>
      </p:nvGrpSpPr>
      <p:grpSpPr>
        <a:xfrm>
          <a:off x="0" y="0"/>
          <a:ext cx="0" cy="0"/>
          <a:chOff x="0" y="0"/>
          <a:chExt cx="0" cy="0"/>
        </a:xfrm>
      </p:grpSpPr>
      <p:sp>
        <p:nvSpPr>
          <p:cNvPr id="10" name="Picture Placeholder 9"/>
          <p:cNvSpPr>
            <a:spLocks noGrp="1" noChangeAspect="1"/>
          </p:cNvSpPr>
          <p:nvPr>
            <p:ph type="pic" sz="quarter" idx="11"/>
          </p:nvPr>
        </p:nvSpPr>
        <p:spPr>
          <a:xfrm>
            <a:off x="4648200" y="3124962"/>
            <a:ext cx="3697224" cy="2772918"/>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5" name="Picture Placeholder 24"/>
          <p:cNvSpPr>
            <a:spLocks noGrp="1" noChangeAspect="1"/>
          </p:cNvSpPr>
          <p:nvPr>
            <p:ph type="pic" sz="quarter" idx="12"/>
          </p:nvPr>
        </p:nvSpPr>
        <p:spPr>
          <a:xfrm>
            <a:off x="228600" y="228600"/>
            <a:ext cx="4251960" cy="566928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6" name="Picture Placeholder 5"/>
          <p:cNvSpPr>
            <a:spLocks noGrp="1" noChangeAspect="1"/>
          </p:cNvSpPr>
          <p:nvPr>
            <p:ph type="pic" sz="quarter" idx="13"/>
          </p:nvPr>
        </p:nvSpPr>
        <p:spPr>
          <a:xfrm>
            <a:off x="4648200" y="228600"/>
            <a:ext cx="3672840" cy="275463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5" name="Rectangle 4"/>
          <p:cNvSpPr>
            <a:spLocks noGrp="1"/>
          </p:cNvSpPr>
          <p:nvPr>
            <p:ph type="dt" sz="half" idx="14"/>
          </p:nvPr>
        </p:nvSpPr>
        <p:spPr/>
        <p:txBody>
          <a:bodyPr/>
          <a:lstStyle>
            <a:extLst/>
          </a:lstStyle>
          <a:p>
            <a:pPr algn="r"/>
            <a:fld id="{FCD51B6C-0E8D-466D-B8C3-039EB513A98C}" type="datetime1">
              <a:rPr lang="en-US" smtClean="0">
                <a:solidFill>
                  <a:schemeClr val="bg1"/>
                </a:solidFill>
              </a:rPr>
              <a:t>8/31/2011</a:t>
            </a:fld>
            <a:endParaRPr lang="en-US" dirty="0"/>
          </a:p>
        </p:txBody>
      </p:sp>
      <p:sp>
        <p:nvSpPr>
          <p:cNvPr id="7" name="Rectangle 6"/>
          <p:cNvSpPr>
            <a:spLocks noGrp="1"/>
          </p:cNvSpPr>
          <p:nvPr>
            <p:ph type="sldNum" sz="quarter" idx="15"/>
          </p:nvPr>
        </p:nvSpPr>
        <p:spPr/>
        <p:txBody>
          <a:bodyPr/>
          <a:lstStyle>
            <a:extLst/>
          </a:lstStyle>
          <a:p>
            <a:fld id="{8A4431D5-1B33-458B-8AFD-CECCB0FA18CB}" type="slidenum">
              <a:rPr lang="en-US" smtClean="0">
                <a:solidFill>
                  <a:srgbClr val="FFFFFF"/>
                </a:solidFill>
              </a:rPr>
              <a:pPr/>
              <a:t>‹#›</a:t>
            </a:fld>
            <a:endParaRPr lang="en-US" dirty="0"/>
          </a:p>
        </p:txBody>
      </p:sp>
      <p:sp>
        <p:nvSpPr>
          <p:cNvPr id="8" name="Rectangle 7"/>
          <p:cNvSpPr>
            <a:spLocks noGrp="1"/>
          </p:cNvSpPr>
          <p:nvPr>
            <p:ph type="ftr" sz="quarter" idx="16"/>
          </p:nvPr>
        </p:nvSpPr>
        <p:spPr/>
        <p:txBody>
          <a:bodyPr/>
          <a:lstStyle>
            <a:extLst/>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Portrait with Captions">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18669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4" name="Picture Placeholder 13"/>
          <p:cNvSpPr>
            <a:spLocks noGrp="1"/>
          </p:cNvSpPr>
          <p:nvPr>
            <p:ph type="pic" sz="quarter" idx="26"/>
          </p:nvPr>
        </p:nvSpPr>
        <p:spPr>
          <a:xfrm>
            <a:off x="1866900"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8" name="Picture Placeholder 7"/>
          <p:cNvSpPr>
            <a:spLocks noGrp="1"/>
          </p:cNvSpPr>
          <p:nvPr>
            <p:ph type="pic" sz="quarter" idx="25"/>
          </p:nvPr>
        </p:nvSpPr>
        <p:spPr>
          <a:xfrm>
            <a:off x="43053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9" name="Picture Placeholder 18"/>
          <p:cNvSpPr>
            <a:spLocks noGrp="1"/>
          </p:cNvSpPr>
          <p:nvPr>
            <p:ph type="pic" sz="quarter" idx="27"/>
          </p:nvPr>
        </p:nvSpPr>
        <p:spPr>
          <a:xfrm>
            <a:off x="4306086"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2" name="Text Placeholder 21"/>
          <p:cNvSpPr>
            <a:spLocks noGrp="1"/>
          </p:cNvSpPr>
          <p:nvPr>
            <p:ph type="body" sz="quarter" idx="16" hasCustomPrompt="1"/>
          </p:nvPr>
        </p:nvSpPr>
        <p:spPr>
          <a:xfrm>
            <a:off x="152400" y="228600"/>
            <a:ext cx="1676400" cy="2743200"/>
          </a:xfrm>
        </p:spPr>
        <p:txBody>
          <a:bodyPr anchor="t" anchorCtr="0"/>
          <a:lstStyle>
            <a:lvl1pPr marL="0" marR="0" indent="0" algn="r">
              <a:buFontTx/>
              <a:buNone/>
              <a:defRPr sz="1600" baseline="0"/>
            </a:lvl1pPr>
            <a:extLst/>
          </a:lstStyle>
          <a:p>
            <a:pPr lvl="0"/>
            <a:r>
              <a:rPr lang="en-US" dirty="0" smtClean="0"/>
              <a:t>Click to add caption</a:t>
            </a:r>
            <a:endParaRPr lang="en-US" dirty="0"/>
          </a:p>
        </p:txBody>
      </p:sp>
      <p:sp>
        <p:nvSpPr>
          <p:cNvPr id="5" name="Text Placeholder 4"/>
          <p:cNvSpPr>
            <a:spLocks noGrp="1"/>
          </p:cNvSpPr>
          <p:nvPr>
            <p:ph type="body" sz="quarter" idx="29" hasCustomPrompt="1"/>
          </p:nvPr>
        </p:nvSpPr>
        <p:spPr>
          <a:xfrm>
            <a:off x="6629400" y="228600"/>
            <a:ext cx="1676400" cy="19050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20" name="Text Placeholder 19"/>
          <p:cNvSpPr>
            <a:spLocks noGrp="1"/>
          </p:cNvSpPr>
          <p:nvPr>
            <p:ph type="body" sz="quarter" idx="28" hasCustomPrompt="1"/>
          </p:nvPr>
        </p:nvSpPr>
        <p:spPr>
          <a:xfrm>
            <a:off x="152400" y="4724400"/>
            <a:ext cx="1676400" cy="1905000"/>
          </a:xfrm>
        </p:spPr>
        <p:txBody>
          <a:bodyPr anchor="b" anchorCtr="0"/>
          <a:lstStyle>
            <a:lvl1pPr marL="0" marR="0" indent="0" algn="r">
              <a:buFontTx/>
              <a:buNone/>
              <a:defRPr sz="1600" baseline="0"/>
            </a:lvl1pPr>
            <a:extLst/>
          </a:lstStyle>
          <a:p>
            <a:pPr lvl="0"/>
            <a:r>
              <a:rPr lang="en-US" dirty="0" smtClean="0"/>
              <a:t>Click to add caption</a:t>
            </a:r>
            <a:endParaRPr lang="en-US" dirty="0"/>
          </a:p>
        </p:txBody>
      </p:sp>
      <p:sp>
        <p:nvSpPr>
          <p:cNvPr id="21" name="Text Placeholder 20"/>
          <p:cNvSpPr>
            <a:spLocks noGrp="1"/>
          </p:cNvSpPr>
          <p:nvPr>
            <p:ph type="body" sz="quarter" idx="30" hasCustomPrompt="1"/>
          </p:nvPr>
        </p:nvSpPr>
        <p:spPr>
          <a:xfrm>
            <a:off x="6629400" y="4724400"/>
            <a:ext cx="1676400" cy="1905000"/>
          </a:xfrm>
        </p:spPr>
        <p:txBody>
          <a:bodyPr anchor="b" anchorCtr="0"/>
          <a:lstStyle>
            <a:lvl1pPr marL="0" marR="0" indent="0" algn="l">
              <a:buFontTx/>
              <a:buNone/>
              <a:defRPr sz="1600" baseline="0"/>
            </a:lvl1pPr>
            <a:extLst/>
          </a:lstStyle>
          <a:p>
            <a:pPr lvl="0"/>
            <a:r>
              <a:rPr lang="en-US" dirty="0" smtClean="0"/>
              <a:t>Click to add caption</a:t>
            </a:r>
            <a:endParaRPr lang="en-US" dirty="0"/>
          </a:p>
        </p:txBody>
      </p:sp>
      <p:sp>
        <p:nvSpPr>
          <p:cNvPr id="10" name="Rectangle 9"/>
          <p:cNvSpPr>
            <a:spLocks noGrp="1"/>
          </p:cNvSpPr>
          <p:nvPr>
            <p:ph type="dt" sz="half" idx="31"/>
          </p:nvPr>
        </p:nvSpPr>
        <p:spPr/>
        <p:txBody>
          <a:bodyPr/>
          <a:lstStyle>
            <a:extLst/>
          </a:lstStyle>
          <a:p>
            <a:pPr algn="r"/>
            <a:fld id="{F36A1A67-691D-4CE2-885D-00961E377F59}" type="datetime1">
              <a:rPr lang="en-US" smtClean="0">
                <a:solidFill>
                  <a:schemeClr val="bg1"/>
                </a:solidFill>
              </a:rPr>
              <a:t>8/31/2011</a:t>
            </a:fld>
            <a:endParaRPr lang="en-US" dirty="0"/>
          </a:p>
        </p:txBody>
      </p:sp>
      <p:sp>
        <p:nvSpPr>
          <p:cNvPr id="11" name="Rectangle 10"/>
          <p:cNvSpPr>
            <a:spLocks noGrp="1"/>
          </p:cNvSpPr>
          <p:nvPr>
            <p:ph type="sldNum" sz="quarter" idx="32"/>
          </p:nvPr>
        </p:nvSpPr>
        <p:spPr/>
        <p:txBody>
          <a:bodyPr/>
          <a:lstStyle>
            <a:extLst/>
          </a:lstStyle>
          <a:p>
            <a:fld id="{8A4431D5-1B33-458B-8AFD-CECCB0FA18CB}" type="slidenum">
              <a:rPr lang="en-US" smtClean="0">
                <a:solidFill>
                  <a:srgbClr val="FFFFFF"/>
                </a:solidFill>
              </a:rPr>
              <a:pPr/>
              <a:t>‹#›</a:t>
            </a:fld>
            <a:endParaRPr lang="en-US" dirty="0"/>
          </a:p>
        </p:txBody>
      </p:sp>
      <p:sp>
        <p:nvSpPr>
          <p:cNvPr id="12" name="Rectangle 11"/>
          <p:cNvSpPr>
            <a:spLocks noGrp="1"/>
          </p:cNvSpPr>
          <p:nvPr>
            <p:ph type="ftr" sz="quarter" idx="33"/>
          </p:nvPr>
        </p:nvSpPr>
        <p:spPr/>
        <p:txBody>
          <a:bodyPr/>
          <a:lstStyle>
            <a:extLst/>
          </a:lstStyle>
          <a:p>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Landscape with Captions">
    <p:spTree>
      <p:nvGrpSpPr>
        <p:cNvPr id="1" name=""/>
        <p:cNvGrpSpPr/>
        <p:nvPr/>
      </p:nvGrpSpPr>
      <p:grpSpPr>
        <a:xfrm>
          <a:off x="0" y="0"/>
          <a:ext cx="0" cy="0"/>
          <a:chOff x="0" y="0"/>
          <a:chExt cx="0" cy="0"/>
        </a:xfrm>
      </p:grpSpPr>
      <p:sp>
        <p:nvSpPr>
          <p:cNvPr id="24" name="Picture Placeholder 23"/>
          <p:cNvSpPr>
            <a:spLocks noGrp="1"/>
          </p:cNvSpPr>
          <p:nvPr>
            <p:ph type="pic" sz="quarter" idx="14"/>
          </p:nvPr>
        </p:nvSpPr>
        <p:spPr>
          <a:xfrm>
            <a:off x="533400" y="685800"/>
            <a:ext cx="3653297"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7" name="Text Placeholder 26"/>
          <p:cNvSpPr>
            <a:spLocks noGrp="1"/>
          </p:cNvSpPr>
          <p:nvPr>
            <p:ph type="body" sz="quarter" idx="16" hasCustomPrompt="1"/>
          </p:nvPr>
        </p:nvSpPr>
        <p:spPr>
          <a:xfrm>
            <a:off x="533400" y="6324600"/>
            <a:ext cx="3657600" cy="3048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3" name="Picture Placeholder 2"/>
          <p:cNvSpPr>
            <a:spLocks noGrp="1"/>
          </p:cNvSpPr>
          <p:nvPr>
            <p:ph type="pic" sz="quarter" idx="17"/>
          </p:nvPr>
        </p:nvSpPr>
        <p:spPr>
          <a:xfrm>
            <a:off x="4267200" y="6858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1" name="Picture Placeholder 20"/>
          <p:cNvSpPr>
            <a:spLocks noGrp="1"/>
          </p:cNvSpPr>
          <p:nvPr>
            <p:ph type="pic" sz="quarter" idx="18"/>
          </p:nvPr>
        </p:nvSpPr>
        <p:spPr>
          <a:xfrm>
            <a:off x="5334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6" name="Picture Placeholder 5"/>
          <p:cNvSpPr>
            <a:spLocks noGrp="1"/>
          </p:cNvSpPr>
          <p:nvPr>
            <p:ph type="pic" sz="quarter" idx="19"/>
          </p:nvPr>
        </p:nvSpPr>
        <p:spPr>
          <a:xfrm>
            <a:off x="42672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8" name="Text Placeholder 17"/>
          <p:cNvSpPr>
            <a:spLocks noGrp="1"/>
          </p:cNvSpPr>
          <p:nvPr>
            <p:ph type="body" sz="quarter" idx="22" hasCustomPrompt="1"/>
          </p:nvPr>
        </p:nvSpPr>
        <p:spPr>
          <a:xfrm>
            <a:off x="533400" y="304800"/>
            <a:ext cx="3657600" cy="3048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5" name="Text Placeholder 4"/>
          <p:cNvSpPr>
            <a:spLocks noGrp="1"/>
          </p:cNvSpPr>
          <p:nvPr>
            <p:ph type="body" sz="quarter" idx="23" hasCustomPrompt="1"/>
          </p:nvPr>
        </p:nvSpPr>
        <p:spPr>
          <a:xfrm>
            <a:off x="4267200" y="6324600"/>
            <a:ext cx="3657600" cy="3048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4" name="Text Placeholder 3"/>
          <p:cNvSpPr>
            <a:spLocks noGrp="1"/>
          </p:cNvSpPr>
          <p:nvPr>
            <p:ph type="body" sz="quarter" idx="24" hasCustomPrompt="1"/>
          </p:nvPr>
        </p:nvSpPr>
        <p:spPr>
          <a:xfrm>
            <a:off x="4267200" y="304800"/>
            <a:ext cx="3657600" cy="3048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10" name="Rectangle 9"/>
          <p:cNvSpPr>
            <a:spLocks noGrp="1"/>
          </p:cNvSpPr>
          <p:nvPr>
            <p:ph type="dt" sz="half" idx="25"/>
          </p:nvPr>
        </p:nvSpPr>
        <p:spPr/>
        <p:txBody>
          <a:bodyPr/>
          <a:lstStyle>
            <a:extLst/>
          </a:lstStyle>
          <a:p>
            <a:pPr algn="r"/>
            <a:fld id="{4E8BD888-862D-46BF-A641-A6CE1CA4E712}" type="datetime1">
              <a:rPr lang="en-US" smtClean="0">
                <a:solidFill>
                  <a:schemeClr val="bg1"/>
                </a:solidFill>
              </a:rPr>
              <a:t>8/31/2011</a:t>
            </a:fld>
            <a:endParaRPr lang="en-US" dirty="0"/>
          </a:p>
        </p:txBody>
      </p:sp>
      <p:sp>
        <p:nvSpPr>
          <p:cNvPr id="11" name="Rectangle 10"/>
          <p:cNvSpPr>
            <a:spLocks noGrp="1"/>
          </p:cNvSpPr>
          <p:nvPr>
            <p:ph type="sldNum" sz="quarter" idx="26"/>
          </p:nvPr>
        </p:nvSpPr>
        <p:spPr/>
        <p:txBody>
          <a:bodyPr/>
          <a:lstStyle>
            <a:extLst/>
          </a:lstStyle>
          <a:p>
            <a:fld id="{8A4431D5-1B33-458B-8AFD-CECCB0FA18CB}" type="slidenum">
              <a:rPr lang="en-US" smtClean="0">
                <a:solidFill>
                  <a:srgbClr val="FFFFFF"/>
                </a:solidFill>
              </a:rPr>
              <a:pPr/>
              <a:t>‹#›</a:t>
            </a:fld>
            <a:endParaRPr lang="en-US" dirty="0"/>
          </a:p>
        </p:txBody>
      </p:sp>
      <p:sp>
        <p:nvSpPr>
          <p:cNvPr id="12" name="Rectangle 11"/>
          <p:cNvSpPr>
            <a:spLocks noGrp="1"/>
          </p:cNvSpPr>
          <p:nvPr>
            <p:ph type="ftr" sz="quarter" idx="27"/>
          </p:nvPr>
        </p:nvSpPr>
        <p:spPr/>
        <p:txBody>
          <a:bodyPr/>
          <a:lstStyle>
            <a:extLst/>
          </a:lstStyle>
          <a:p>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Up Portrait with Large Caption">
    <p:spTree>
      <p:nvGrpSpPr>
        <p:cNvPr id="1" name=""/>
        <p:cNvGrpSpPr/>
        <p:nvPr/>
      </p:nvGrpSpPr>
      <p:grpSpPr>
        <a:xfrm>
          <a:off x="0" y="0"/>
          <a:ext cx="0" cy="0"/>
          <a:chOff x="0" y="0"/>
          <a:chExt cx="0" cy="0"/>
        </a:xfrm>
      </p:grpSpPr>
      <p:sp>
        <p:nvSpPr>
          <p:cNvPr id="22" name="Picture Placeholder 21"/>
          <p:cNvSpPr>
            <a:spLocks noGrp="1" noChangeAspect="1"/>
          </p:cNvSpPr>
          <p:nvPr>
            <p:ph type="pic" sz="quarter" idx="14"/>
          </p:nvPr>
        </p:nvSpPr>
        <p:spPr>
          <a:xfrm>
            <a:off x="2286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8" name="Picture Placeholder 27"/>
          <p:cNvSpPr>
            <a:spLocks noGrp="1" noChangeAspect="1"/>
          </p:cNvSpPr>
          <p:nvPr>
            <p:ph type="pic" sz="quarter" idx="31"/>
          </p:nvPr>
        </p:nvSpPr>
        <p:spPr>
          <a:xfrm>
            <a:off x="43434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4" name="Picture Placeholder 3"/>
          <p:cNvSpPr>
            <a:spLocks noGrp="1" noChangeAspect="1"/>
          </p:cNvSpPr>
          <p:nvPr>
            <p:ph type="pic" sz="quarter" idx="30"/>
          </p:nvPr>
        </p:nvSpPr>
        <p:spPr>
          <a:xfrm>
            <a:off x="22860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6" name="Picture Placeholder 5"/>
          <p:cNvSpPr>
            <a:spLocks noGrp="1" noChangeAspect="1"/>
          </p:cNvSpPr>
          <p:nvPr>
            <p:ph type="pic" sz="quarter" idx="32"/>
          </p:nvPr>
        </p:nvSpPr>
        <p:spPr>
          <a:xfrm>
            <a:off x="64008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31" name="Text Placeholder 30"/>
          <p:cNvSpPr>
            <a:spLocks noGrp="1"/>
          </p:cNvSpPr>
          <p:nvPr>
            <p:ph type="body" sz="quarter" idx="29" hasCustomPrompt="1"/>
          </p:nvPr>
        </p:nvSpPr>
        <p:spPr>
          <a:xfrm>
            <a:off x="228600" y="3352800"/>
            <a:ext cx="8153400" cy="3048000"/>
          </a:xfrm>
        </p:spPr>
        <p:txBody>
          <a:bodyPr anchor="t" anchorCtr="0"/>
          <a:lstStyle>
            <a:lvl1pPr marL="0" marR="0" indent="0" algn="l">
              <a:buFontTx/>
              <a:buNone/>
              <a:defRPr sz="2800" baseline="0"/>
            </a:lvl1pPr>
            <a:extLst/>
          </a:lstStyle>
          <a:p>
            <a:pPr lvl="0"/>
            <a:r>
              <a:rPr lang="en-US" dirty="0" smtClean="0"/>
              <a:t>Click to add caption</a:t>
            </a:r>
            <a:endParaRPr lang="en-US" dirty="0"/>
          </a:p>
        </p:txBody>
      </p:sp>
      <p:sp>
        <p:nvSpPr>
          <p:cNvPr id="7" name="Rectangle 6"/>
          <p:cNvSpPr>
            <a:spLocks noGrp="1"/>
          </p:cNvSpPr>
          <p:nvPr>
            <p:ph type="dt" sz="half" idx="33"/>
          </p:nvPr>
        </p:nvSpPr>
        <p:spPr/>
        <p:txBody>
          <a:bodyPr/>
          <a:lstStyle>
            <a:extLst/>
          </a:lstStyle>
          <a:p>
            <a:pPr algn="r"/>
            <a:fld id="{6BDC1458-E8F2-44DA-A3AD-78B442D7E2EA}" type="datetime1">
              <a:rPr lang="en-US" smtClean="0">
                <a:solidFill>
                  <a:schemeClr val="bg1"/>
                </a:solidFill>
              </a:rPr>
              <a:t>8/31/2011</a:t>
            </a:fld>
            <a:endParaRPr lang="en-US" dirty="0"/>
          </a:p>
        </p:txBody>
      </p:sp>
      <p:sp>
        <p:nvSpPr>
          <p:cNvPr id="8" name="Rectangle 7"/>
          <p:cNvSpPr>
            <a:spLocks noGrp="1"/>
          </p:cNvSpPr>
          <p:nvPr>
            <p:ph type="sldNum" sz="quarter" idx="34"/>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35"/>
          </p:nvPr>
        </p:nvSpPr>
        <p:spPr/>
        <p:txBody>
          <a:bodyPr/>
          <a:lstStyle>
            <a:extLst/>
          </a:lstStyle>
          <a:p>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Up: 1 Portrait with 3 Landscape">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343292" y="257665"/>
            <a:ext cx="4764388" cy="63525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6" name="Picture Placeholder 25"/>
          <p:cNvSpPr>
            <a:spLocks noGrp="1"/>
          </p:cNvSpPr>
          <p:nvPr>
            <p:ph type="pic" sz="quarter" idx="18"/>
          </p:nvPr>
        </p:nvSpPr>
        <p:spPr>
          <a:xfrm>
            <a:off x="5446340" y="257665"/>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4" name="Picture Placeholder 13"/>
          <p:cNvSpPr>
            <a:spLocks noGrp="1"/>
          </p:cNvSpPr>
          <p:nvPr>
            <p:ph type="pic" sz="quarter" idx="22"/>
          </p:nvPr>
        </p:nvSpPr>
        <p:spPr>
          <a:xfrm>
            <a:off x="5446340" y="2432657"/>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3" name="Picture Placeholder 12"/>
          <p:cNvSpPr>
            <a:spLocks noGrp="1"/>
          </p:cNvSpPr>
          <p:nvPr>
            <p:ph type="pic" sz="quarter" idx="23"/>
          </p:nvPr>
        </p:nvSpPr>
        <p:spPr>
          <a:xfrm>
            <a:off x="5446340" y="4607649"/>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6" name="Rectangle 5"/>
          <p:cNvSpPr>
            <a:spLocks noGrp="1"/>
          </p:cNvSpPr>
          <p:nvPr>
            <p:ph type="dt" sz="half" idx="24"/>
          </p:nvPr>
        </p:nvSpPr>
        <p:spPr/>
        <p:txBody>
          <a:bodyPr/>
          <a:lstStyle>
            <a:extLst/>
          </a:lstStyle>
          <a:p>
            <a:pPr algn="r"/>
            <a:fld id="{220F3D92-2302-4833-A2EC-B58C1245947D}" type="datetime1">
              <a:rPr lang="en-US" smtClean="0">
                <a:solidFill>
                  <a:schemeClr val="bg1"/>
                </a:solidFill>
              </a:rPr>
              <a:t>8/31/2011</a:t>
            </a:fld>
            <a:endParaRPr lang="en-US" dirty="0"/>
          </a:p>
        </p:txBody>
      </p:sp>
      <p:sp>
        <p:nvSpPr>
          <p:cNvPr id="7" name="Rectangle 6"/>
          <p:cNvSpPr>
            <a:spLocks noGrp="1"/>
          </p:cNvSpPr>
          <p:nvPr>
            <p:ph type="sldNum" sz="quarter" idx="25"/>
          </p:nvPr>
        </p:nvSpPr>
        <p:spPr/>
        <p:txBody>
          <a:bodyPr/>
          <a:lstStyle>
            <a:extLst/>
          </a:lstStyle>
          <a:p>
            <a:fld id="{8A4431D5-1B33-458B-8AFD-CECCB0FA18CB}" type="slidenum">
              <a:rPr lang="en-US" smtClean="0">
                <a:solidFill>
                  <a:srgbClr val="FFFFFF"/>
                </a:solidFill>
              </a:rPr>
              <a:pPr/>
              <a:t>‹#›</a:t>
            </a:fld>
            <a:endParaRPr lang="en-US" dirty="0"/>
          </a:p>
        </p:txBody>
      </p:sp>
      <p:sp>
        <p:nvSpPr>
          <p:cNvPr id="8" name="Rectangle 7"/>
          <p:cNvSpPr>
            <a:spLocks noGrp="1"/>
          </p:cNvSpPr>
          <p:nvPr>
            <p:ph type="ftr" sz="quarter" idx="26"/>
          </p:nvPr>
        </p:nvSpPr>
        <p:spPr/>
        <p:txBody>
          <a:bodyPr/>
          <a:lstStyle>
            <a:extLst/>
          </a:lstStyle>
          <a:p>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5-Up: 3 Landscape with 2 Portrait">
    <p:spTree>
      <p:nvGrpSpPr>
        <p:cNvPr id="1" name=""/>
        <p:cNvGrpSpPr/>
        <p:nvPr/>
      </p:nvGrpSpPr>
      <p:grpSpPr>
        <a:xfrm>
          <a:off x="0" y="0"/>
          <a:ext cx="0" cy="0"/>
          <a:chOff x="0" y="0"/>
          <a:chExt cx="0" cy="0"/>
        </a:xfrm>
      </p:grpSpPr>
      <p:sp>
        <p:nvSpPr>
          <p:cNvPr id="19" name="Picture Placeholder 18"/>
          <p:cNvSpPr>
            <a:spLocks noGrp="1"/>
          </p:cNvSpPr>
          <p:nvPr>
            <p:ph type="pic" sz="quarter" idx="14"/>
          </p:nvPr>
        </p:nvSpPr>
        <p:spPr>
          <a:xfrm>
            <a:off x="228600" y="34290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2" name="Picture Placeholder 11"/>
          <p:cNvSpPr>
            <a:spLocks noGrp="1"/>
          </p:cNvSpPr>
          <p:nvPr>
            <p:ph type="pic" sz="quarter" idx="17"/>
          </p:nvPr>
        </p:nvSpPr>
        <p:spPr>
          <a:xfrm>
            <a:off x="2438400" y="228600"/>
            <a:ext cx="5562600" cy="4171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5" name="Picture Placeholder 14"/>
          <p:cNvSpPr>
            <a:spLocks noGrp="1"/>
          </p:cNvSpPr>
          <p:nvPr>
            <p:ph type="pic" sz="quarter" idx="26"/>
          </p:nvPr>
        </p:nvSpPr>
        <p:spPr>
          <a:xfrm>
            <a:off x="228600" y="2286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31" name="Picture Placeholder 30"/>
          <p:cNvSpPr>
            <a:spLocks noGrp="1"/>
          </p:cNvSpPr>
          <p:nvPr>
            <p:ph type="pic" sz="quarter" idx="27"/>
          </p:nvPr>
        </p:nvSpPr>
        <p:spPr>
          <a:xfrm>
            <a:off x="52578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7" name="Picture Placeholder 16"/>
          <p:cNvSpPr>
            <a:spLocks noGrp="1"/>
          </p:cNvSpPr>
          <p:nvPr>
            <p:ph type="pic" sz="quarter" idx="28"/>
          </p:nvPr>
        </p:nvSpPr>
        <p:spPr>
          <a:xfrm>
            <a:off x="24384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7" name="Rectangle 6"/>
          <p:cNvSpPr>
            <a:spLocks noGrp="1"/>
          </p:cNvSpPr>
          <p:nvPr>
            <p:ph type="dt" sz="half" idx="29"/>
          </p:nvPr>
        </p:nvSpPr>
        <p:spPr/>
        <p:txBody>
          <a:bodyPr/>
          <a:lstStyle>
            <a:extLst/>
          </a:lstStyle>
          <a:p>
            <a:pPr algn="r"/>
            <a:fld id="{CEF2D4E2-A789-47D2-833B-7EC6F8E8484B}" type="datetime1">
              <a:rPr lang="en-US" smtClean="0">
                <a:solidFill>
                  <a:schemeClr val="bg1"/>
                </a:solidFill>
              </a:rPr>
              <a:t>8/31/2011</a:t>
            </a:fld>
            <a:endParaRPr lang="en-US" dirty="0"/>
          </a:p>
        </p:txBody>
      </p:sp>
      <p:sp>
        <p:nvSpPr>
          <p:cNvPr id="8" name="Rectangle 7"/>
          <p:cNvSpPr>
            <a:spLocks noGrp="1"/>
          </p:cNvSpPr>
          <p:nvPr>
            <p:ph type="sldNum" sz="quarter" idx="30"/>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31"/>
          </p:nvPr>
        </p:nvSpPr>
        <p:spPr/>
        <p:txBody>
          <a:bodyPr/>
          <a:lstStyle>
            <a:extLst/>
          </a:lstStyle>
          <a:p>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5-Up: 2 Landscape with 3 Portrait">
    <p:spTree>
      <p:nvGrpSpPr>
        <p:cNvPr id="1" name=""/>
        <p:cNvGrpSpPr/>
        <p:nvPr/>
      </p:nvGrpSpPr>
      <p:grpSpPr>
        <a:xfrm>
          <a:off x="0" y="0"/>
          <a:ext cx="0" cy="0"/>
          <a:chOff x="0" y="0"/>
          <a:chExt cx="0" cy="0"/>
        </a:xfrm>
      </p:grpSpPr>
      <p:sp>
        <p:nvSpPr>
          <p:cNvPr id="9" name="Picture Placeholder 8"/>
          <p:cNvSpPr>
            <a:spLocks noGrp="1"/>
          </p:cNvSpPr>
          <p:nvPr>
            <p:ph type="pic" sz="quarter" idx="26"/>
          </p:nvPr>
        </p:nvSpPr>
        <p:spPr>
          <a:xfrm>
            <a:off x="2286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7" name="Picture Placeholder 6"/>
          <p:cNvSpPr>
            <a:spLocks noGrp="1"/>
          </p:cNvSpPr>
          <p:nvPr>
            <p:ph type="pic" sz="quarter" idx="29"/>
          </p:nvPr>
        </p:nvSpPr>
        <p:spPr>
          <a:xfrm>
            <a:off x="228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7" name="Picture Placeholder 26"/>
          <p:cNvSpPr>
            <a:spLocks noGrp="1"/>
          </p:cNvSpPr>
          <p:nvPr>
            <p:ph type="pic" sz="quarter" idx="30"/>
          </p:nvPr>
        </p:nvSpPr>
        <p:spPr>
          <a:xfrm>
            <a:off x="4419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4" name="Picture Placeholder 13"/>
          <p:cNvSpPr>
            <a:spLocks noGrp="1"/>
          </p:cNvSpPr>
          <p:nvPr>
            <p:ph type="pic" sz="quarter" idx="27"/>
          </p:nvPr>
        </p:nvSpPr>
        <p:spPr>
          <a:xfrm>
            <a:off x="30099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2" name="Picture Placeholder 11"/>
          <p:cNvSpPr>
            <a:spLocks noGrp="1"/>
          </p:cNvSpPr>
          <p:nvPr>
            <p:ph type="pic" sz="quarter" idx="28"/>
          </p:nvPr>
        </p:nvSpPr>
        <p:spPr>
          <a:xfrm>
            <a:off x="57912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8" name="Rectangle 7"/>
          <p:cNvSpPr>
            <a:spLocks noGrp="1"/>
          </p:cNvSpPr>
          <p:nvPr>
            <p:ph type="dt" sz="half" idx="31"/>
          </p:nvPr>
        </p:nvSpPr>
        <p:spPr/>
        <p:txBody>
          <a:bodyPr/>
          <a:lstStyle>
            <a:extLst/>
          </a:lstStyle>
          <a:p>
            <a:pPr algn="r"/>
            <a:fld id="{B873CD83-88B9-41D6-891D-FE3DE540897B}" type="datetime1">
              <a:rPr lang="en-US" smtClean="0">
                <a:solidFill>
                  <a:schemeClr val="bg1"/>
                </a:solidFill>
              </a:rPr>
              <a:t>8/31/2011</a:t>
            </a:fld>
            <a:endParaRPr lang="en-US" dirty="0"/>
          </a:p>
        </p:txBody>
      </p:sp>
      <p:sp>
        <p:nvSpPr>
          <p:cNvPr id="10" name="Rectangle 9"/>
          <p:cNvSpPr>
            <a:spLocks noGrp="1"/>
          </p:cNvSpPr>
          <p:nvPr>
            <p:ph type="sldNum" sz="quarter" idx="32"/>
          </p:nvPr>
        </p:nvSpPr>
        <p:spPr/>
        <p:txBody>
          <a:bodyPr/>
          <a:lstStyle>
            <a:extLst/>
          </a:lstStyle>
          <a:p>
            <a:fld id="{8A4431D5-1B33-458B-8AFD-CECCB0FA18CB}" type="slidenum">
              <a:rPr lang="en-US" smtClean="0">
                <a:solidFill>
                  <a:srgbClr val="FFFFFF"/>
                </a:solidFill>
              </a:rPr>
              <a:pPr/>
              <a:t>‹#›</a:t>
            </a:fld>
            <a:endParaRPr lang="en-US" dirty="0"/>
          </a:p>
        </p:txBody>
      </p:sp>
      <p:sp>
        <p:nvSpPr>
          <p:cNvPr id="11" name="Rectangle 10"/>
          <p:cNvSpPr>
            <a:spLocks noGrp="1"/>
          </p:cNvSpPr>
          <p:nvPr>
            <p:ph type="ftr" sz="quarter" idx="33"/>
          </p:nvPr>
        </p:nvSpPr>
        <p:spPr/>
        <p:txBody>
          <a:bodyPr/>
          <a:lstStyle>
            <a:extLst/>
          </a:lstStyle>
          <a:p>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quare with Caption">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2133600" y="762000"/>
            <a:ext cx="4873334" cy="48768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latinLnBrk="0">
              <a:spcBef>
                <a:spcPct val="20000"/>
              </a:spcBef>
              <a:buFontTx/>
              <a:buNone/>
              <a:defRPr sz="2000" i="0">
                <a:solidFill>
                  <a:schemeClr val="tx2"/>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7" name="Text Placeholder 6"/>
          <p:cNvSpPr>
            <a:spLocks noGrp="1"/>
          </p:cNvSpPr>
          <p:nvPr>
            <p:ph type="body" sz="quarter" idx="15" hasCustomPrompt="1"/>
          </p:nvPr>
        </p:nvSpPr>
        <p:spPr>
          <a:xfrm>
            <a:off x="2133600" y="5715000"/>
            <a:ext cx="4876800" cy="838200"/>
          </a:xfrm>
        </p:spPr>
        <p:txBody>
          <a:bodyPr tIns="91440" rIns="9144" bIns="91440" anchor="t"/>
          <a:lstStyle>
            <a:lvl1pPr marL="0" marR="0" indent="0" algn="l">
              <a:buFontTx/>
              <a:buNone/>
              <a:defRPr sz="2000" i="0"/>
            </a:lvl1pPr>
            <a:extLst/>
          </a:lstStyle>
          <a:p>
            <a:pPr lvl="0"/>
            <a:r>
              <a:rPr lang="en-US" dirty="0" smtClean="0"/>
              <a:t>Click to add caption</a:t>
            </a:r>
            <a:endParaRPr lang="en-US" dirty="0"/>
          </a:p>
        </p:txBody>
      </p:sp>
      <p:sp>
        <p:nvSpPr>
          <p:cNvPr id="8" name="Rectangle 7"/>
          <p:cNvSpPr>
            <a:spLocks noGrp="1"/>
          </p:cNvSpPr>
          <p:nvPr>
            <p:ph type="dt" sz="half" idx="16"/>
          </p:nvPr>
        </p:nvSpPr>
        <p:spPr/>
        <p:txBody>
          <a:bodyPr/>
          <a:lstStyle>
            <a:extLst/>
          </a:lstStyle>
          <a:p>
            <a:pPr algn="r"/>
            <a:fld id="{D73F8A56-A0ED-4D14-AC5E-DA0AFE39EF25}" type="datetime1">
              <a:rPr lang="en-US" smtClean="0">
                <a:solidFill>
                  <a:schemeClr val="bg1"/>
                </a:solidFill>
              </a:rPr>
              <a:t>8/31/2011</a:t>
            </a:fld>
            <a:endParaRPr lang="en-US" dirty="0"/>
          </a:p>
        </p:txBody>
      </p:sp>
      <p:sp>
        <p:nvSpPr>
          <p:cNvPr id="9" name="Rectangle 8"/>
          <p:cNvSpPr>
            <a:spLocks noGrp="1"/>
          </p:cNvSpPr>
          <p:nvPr>
            <p:ph type="sldNum" sz="quarter" idx="17"/>
          </p:nvPr>
        </p:nvSpPr>
        <p:spPr/>
        <p:txBody>
          <a:bodyPr/>
          <a:lstStyle>
            <a:extLst/>
          </a:lstStyle>
          <a:p>
            <a:fld id="{8A4431D5-1B33-458B-8AFD-CECCB0FA18CB}" type="slidenum">
              <a:rPr lang="en-US" smtClean="0">
                <a:solidFill>
                  <a:srgbClr val="FFFFFF"/>
                </a:solidFill>
              </a:rPr>
              <a:pPr/>
              <a:t>‹#›</a:t>
            </a:fld>
            <a:endParaRPr lang="en-US" dirty="0"/>
          </a:p>
        </p:txBody>
      </p:sp>
      <p:sp>
        <p:nvSpPr>
          <p:cNvPr id="10" name="Rectangle 9"/>
          <p:cNvSpPr>
            <a:spLocks noGrp="1"/>
          </p:cNvSpPr>
          <p:nvPr>
            <p:ph type="ftr" sz="quarter" idx="18"/>
          </p:nvPr>
        </p:nvSpPr>
        <p:spPr/>
        <p:txBody>
          <a:bodyPr/>
          <a:lstStyle>
            <a:extLst/>
          </a:lstStyle>
          <a:p>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Up Square with Caption">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495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0" marR="0" indent="1588" algn="ctr" rtl="0" latinLnBrk="0">
              <a:spcBef>
                <a:spcPct val="20000"/>
              </a:spcBef>
              <a:buFontTx/>
              <a:buNone/>
              <a:defRPr sz="2400" i="0">
                <a:solidFill>
                  <a:schemeClr val="tx2"/>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7" name="Picture Placeholder 6"/>
          <p:cNvSpPr>
            <a:spLocks noGrp="1" noChangeAspect="1"/>
          </p:cNvSpPr>
          <p:nvPr>
            <p:ph type="pic" sz="quarter" idx="14"/>
          </p:nvPr>
        </p:nvSpPr>
        <p:spPr>
          <a:xfrm>
            <a:off x="114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latinLnBrk="0">
              <a:spcBef>
                <a:spcPct val="20000"/>
              </a:spcBef>
              <a:buFontTx/>
              <a:buNone/>
              <a:defRPr sz="2000" i="0">
                <a:solidFill>
                  <a:schemeClr val="tx2"/>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8" name="Text Placeholder 7"/>
          <p:cNvSpPr>
            <a:spLocks noGrp="1"/>
          </p:cNvSpPr>
          <p:nvPr>
            <p:ph type="body" sz="quarter" idx="15" hasCustomPrompt="1"/>
          </p:nvPr>
        </p:nvSpPr>
        <p:spPr>
          <a:xfrm>
            <a:off x="4953000" y="4648200"/>
            <a:ext cx="3200400" cy="1295400"/>
          </a:xfrm>
        </p:spPr>
        <p:txBody>
          <a:bodyPr tIns="91440" rIns="9144" bIns="91440" anchor="t"/>
          <a:lstStyle>
            <a:lvl1pPr marL="0" marR="0" indent="0" algn="l">
              <a:buFontTx/>
              <a:buNone/>
              <a:defRPr sz="2000" i="0"/>
            </a:lvl1pPr>
            <a:extLst/>
          </a:lstStyle>
          <a:p>
            <a:pPr lvl="0"/>
            <a:r>
              <a:rPr lang="en-US" dirty="0" smtClean="0"/>
              <a:t>Click to add caption</a:t>
            </a:r>
            <a:endParaRPr lang="en-US" dirty="0"/>
          </a:p>
        </p:txBody>
      </p:sp>
      <p:sp>
        <p:nvSpPr>
          <p:cNvPr id="9" name="Text Placeholder 8"/>
          <p:cNvSpPr>
            <a:spLocks noGrp="1"/>
          </p:cNvSpPr>
          <p:nvPr>
            <p:ph type="body" sz="quarter" idx="16" hasCustomPrompt="1"/>
          </p:nvPr>
        </p:nvSpPr>
        <p:spPr>
          <a:xfrm>
            <a:off x="1143000" y="4648200"/>
            <a:ext cx="3200400" cy="1295400"/>
          </a:xfrm>
        </p:spPr>
        <p:txBody>
          <a:bodyPr tIns="91440" rIns="9144" bIns="91440" anchor="t"/>
          <a:lstStyle>
            <a:lvl1pPr marL="0" marR="0" indent="0" algn="l">
              <a:buFontTx/>
              <a:buNone/>
              <a:defRPr sz="2000" i="0"/>
            </a:lvl1pPr>
            <a:extLst/>
          </a:lstStyle>
          <a:p>
            <a:pPr lvl="0"/>
            <a:r>
              <a:rPr lang="en-US" dirty="0" smtClean="0"/>
              <a:t>Click to add caption</a:t>
            </a:r>
            <a:endParaRPr lang="en-US" dirty="0"/>
          </a:p>
        </p:txBody>
      </p:sp>
      <p:sp>
        <p:nvSpPr>
          <p:cNvPr id="10" name="Rectangle 9"/>
          <p:cNvSpPr>
            <a:spLocks noGrp="1"/>
          </p:cNvSpPr>
          <p:nvPr>
            <p:ph type="dt" sz="half" idx="17"/>
          </p:nvPr>
        </p:nvSpPr>
        <p:spPr/>
        <p:txBody>
          <a:bodyPr/>
          <a:lstStyle>
            <a:extLst/>
          </a:lstStyle>
          <a:p>
            <a:pPr algn="r"/>
            <a:fld id="{7F32FBFE-0559-4727-BE5D-660F9F45B55E}" type="datetime1">
              <a:rPr lang="en-US" smtClean="0">
                <a:solidFill>
                  <a:schemeClr val="bg1"/>
                </a:solidFill>
              </a:rPr>
              <a:t>8/31/2011</a:t>
            </a:fld>
            <a:endParaRPr lang="en-US" dirty="0"/>
          </a:p>
        </p:txBody>
      </p:sp>
      <p:sp>
        <p:nvSpPr>
          <p:cNvPr id="11" name="Rectangle 10"/>
          <p:cNvSpPr>
            <a:spLocks noGrp="1"/>
          </p:cNvSpPr>
          <p:nvPr>
            <p:ph type="sldNum" sz="quarter" idx="18"/>
          </p:nvPr>
        </p:nvSpPr>
        <p:spPr/>
        <p:txBody>
          <a:bodyPr/>
          <a:lstStyle>
            <a:extLst/>
          </a:lstStyle>
          <a:p>
            <a:fld id="{8A4431D5-1B33-458B-8AFD-CECCB0FA18CB}" type="slidenum">
              <a:rPr lang="en-US" smtClean="0">
                <a:solidFill>
                  <a:srgbClr val="FFFFFF"/>
                </a:solidFill>
              </a:rPr>
              <a:pPr/>
              <a:t>‹#›</a:t>
            </a:fld>
            <a:endParaRPr lang="en-US" dirty="0"/>
          </a:p>
        </p:txBody>
      </p:sp>
      <p:sp>
        <p:nvSpPr>
          <p:cNvPr id="12" name="Rectangle 11"/>
          <p:cNvSpPr>
            <a:spLocks noGrp="1"/>
          </p:cNvSpPr>
          <p:nvPr>
            <p:ph type="ftr" sz="quarter" idx="19"/>
          </p:nvPr>
        </p:nvSpPr>
        <p:spPr/>
        <p:txBody>
          <a:bodyPr/>
          <a:lstStyle>
            <a:extLst/>
          </a:lstStyle>
          <a:p>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andscape with Caption">
    <p:spTree>
      <p:nvGrpSpPr>
        <p:cNvPr id="1" name=""/>
        <p:cNvGrpSpPr/>
        <p:nvPr/>
      </p:nvGrpSpPr>
      <p:grpSpPr>
        <a:xfrm>
          <a:off x="0" y="0"/>
          <a:ext cx="0" cy="0"/>
          <a:chOff x="0" y="0"/>
          <a:chExt cx="0" cy="0"/>
        </a:xfrm>
      </p:grpSpPr>
      <p:sp>
        <p:nvSpPr>
          <p:cNvPr id="16" name="Picture Placeholder 15"/>
          <p:cNvSpPr>
            <a:spLocks noGrp="1" noChangeAspect="1"/>
          </p:cNvSpPr>
          <p:nvPr>
            <p:ph type="pic" sz="quarter" idx="10"/>
          </p:nvPr>
        </p:nvSpPr>
        <p:spPr>
          <a:xfrm>
            <a:off x="533400" y="218390"/>
            <a:ext cx="7467600" cy="56007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0" indent="0" algn="ctr" rtl="0" latinLnBrk="0">
              <a:spcBef>
                <a:spcPct val="20000"/>
              </a:spcBef>
              <a:defRPr lang="en-US" sz="2000" smtClean="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dirty="0"/>
          </a:p>
        </p:txBody>
      </p:sp>
      <p:sp>
        <p:nvSpPr>
          <p:cNvPr id="19" name="Text Placeholder 18"/>
          <p:cNvSpPr>
            <a:spLocks noGrp="1"/>
          </p:cNvSpPr>
          <p:nvPr>
            <p:ph type="body" sz="quarter" idx="11" hasCustomPrompt="1"/>
          </p:nvPr>
        </p:nvSpPr>
        <p:spPr>
          <a:xfrm>
            <a:off x="533400" y="5943600"/>
            <a:ext cx="7467600" cy="762000"/>
          </a:xfrm>
        </p:spPr>
        <p:txBody>
          <a:bodyPr anchor="t" anchorCtr="0"/>
          <a:lstStyle>
            <a:lvl1pPr marL="0" marR="0" indent="0" algn="r">
              <a:buFontTx/>
              <a:buNone/>
              <a:defRPr sz="2400" i="0" baseline="0"/>
            </a:lvl1pPr>
            <a:extLst/>
          </a:lstStyle>
          <a:p>
            <a:pPr lvl="0"/>
            <a:r>
              <a:rPr lang="en-US" dirty="0" smtClean="0"/>
              <a:t>Click to add caption</a:t>
            </a:r>
            <a:endParaRPr lang="en-US" dirty="0"/>
          </a:p>
        </p:txBody>
      </p:sp>
      <p:sp>
        <p:nvSpPr>
          <p:cNvPr id="7" name="Rectangle 6"/>
          <p:cNvSpPr>
            <a:spLocks noGrp="1"/>
          </p:cNvSpPr>
          <p:nvPr>
            <p:ph type="dt" sz="half" idx="12"/>
          </p:nvPr>
        </p:nvSpPr>
        <p:spPr/>
        <p:txBody>
          <a:bodyPr/>
          <a:lstStyle>
            <a:extLst/>
          </a:lstStyle>
          <a:p>
            <a:pPr algn="r"/>
            <a:fld id="{01B9A10E-B09A-4A6F-B714-829316237329}" type="datetime1">
              <a:rPr lang="en-US" smtClean="0">
                <a:solidFill>
                  <a:schemeClr val="bg1"/>
                </a:solidFill>
              </a:rPr>
              <a:t>8/31/2011</a:t>
            </a:fld>
            <a:endParaRPr lang="en-US" dirty="0"/>
          </a:p>
        </p:txBody>
      </p:sp>
      <p:sp>
        <p:nvSpPr>
          <p:cNvPr id="8" name="Rectangle 7"/>
          <p:cNvSpPr>
            <a:spLocks noGrp="1"/>
          </p:cNvSpPr>
          <p:nvPr>
            <p:ph type="sldNum" sz="quarter" idx="13"/>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14"/>
          </p:nvPr>
        </p:nvSpPr>
        <p:spPr/>
        <p:txBody>
          <a:bodyPr/>
          <a:lstStyle>
            <a:extLst/>
          </a:lstStyle>
          <a:p>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 with Caption">
    <p:spTree>
      <p:nvGrpSpPr>
        <p:cNvPr id="1" name=""/>
        <p:cNvGrpSpPr/>
        <p:nvPr/>
      </p:nvGrpSpPr>
      <p:grpSpPr>
        <a:xfrm>
          <a:off x="0" y="0"/>
          <a:ext cx="0" cy="0"/>
          <a:chOff x="0" y="0"/>
          <a:chExt cx="0" cy="0"/>
        </a:xfrm>
      </p:grpSpPr>
      <p:sp>
        <p:nvSpPr>
          <p:cNvPr id="6" name="Picture Placeholder 5"/>
          <p:cNvSpPr>
            <a:spLocks noGrp="1"/>
          </p:cNvSpPr>
          <p:nvPr>
            <p:ph type="pic" sz="quarter" idx="30"/>
          </p:nvPr>
        </p:nvSpPr>
        <p:spPr>
          <a:xfrm>
            <a:off x="228600" y="1524000"/>
            <a:ext cx="8229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latinLnBrk="0">
              <a:spcBef>
                <a:spcPct val="20000"/>
              </a:spcBef>
              <a:buFontTx/>
              <a:buNone/>
              <a:defRPr sz="2000" i="0">
                <a:solidFill>
                  <a:schemeClr val="tx2"/>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Text Placeholder 6"/>
          <p:cNvSpPr>
            <a:spLocks noGrp="1"/>
          </p:cNvSpPr>
          <p:nvPr>
            <p:ph type="body" sz="quarter" idx="31" hasCustomPrompt="1"/>
          </p:nvPr>
        </p:nvSpPr>
        <p:spPr>
          <a:xfrm>
            <a:off x="228600" y="4343400"/>
            <a:ext cx="8229600" cy="1676400"/>
          </a:xfrm>
        </p:spPr>
        <p:txBody>
          <a:bodyPr tIns="91440" rIns="9144" bIns="91440" anchor="t"/>
          <a:lstStyle>
            <a:lvl1pPr marL="0" marR="0" indent="0" algn="r">
              <a:buFontTx/>
              <a:buNone/>
              <a:defRPr sz="2000" i="0"/>
            </a:lvl1pPr>
            <a:extLst/>
          </a:lstStyle>
          <a:p>
            <a:pPr lvl="0"/>
            <a:r>
              <a:rPr lang="en-US" dirty="0" smtClean="0"/>
              <a:t>Click to add caption</a:t>
            </a:r>
            <a:endParaRPr lang="en-US" dirty="0"/>
          </a:p>
        </p:txBody>
      </p:sp>
      <p:sp>
        <p:nvSpPr>
          <p:cNvPr id="8" name="Rectangle 7"/>
          <p:cNvSpPr>
            <a:spLocks noGrp="1"/>
          </p:cNvSpPr>
          <p:nvPr>
            <p:ph type="dt" sz="half" idx="32"/>
          </p:nvPr>
        </p:nvSpPr>
        <p:spPr/>
        <p:txBody>
          <a:bodyPr/>
          <a:lstStyle>
            <a:extLst/>
          </a:lstStyle>
          <a:p>
            <a:pPr algn="r"/>
            <a:fld id="{A2029A5F-D2A9-4ED1-8E67-5AFB246632A6}" type="datetime1">
              <a:rPr lang="en-US" smtClean="0">
                <a:solidFill>
                  <a:schemeClr val="bg1"/>
                </a:solidFill>
              </a:rPr>
              <a:t>8/31/2011</a:t>
            </a:fld>
            <a:endParaRPr lang="en-US" dirty="0"/>
          </a:p>
        </p:txBody>
      </p:sp>
      <p:sp>
        <p:nvSpPr>
          <p:cNvPr id="9" name="Rectangle 8"/>
          <p:cNvSpPr>
            <a:spLocks noGrp="1"/>
          </p:cNvSpPr>
          <p:nvPr>
            <p:ph type="sldNum" sz="quarter" idx="33"/>
          </p:nvPr>
        </p:nvSpPr>
        <p:spPr/>
        <p:txBody>
          <a:bodyPr/>
          <a:lstStyle>
            <a:extLst/>
          </a:lstStyle>
          <a:p>
            <a:fld id="{8A4431D5-1B33-458B-8AFD-CECCB0FA18CB}" type="slidenum">
              <a:rPr lang="en-US" smtClean="0">
                <a:solidFill>
                  <a:srgbClr val="FFFFFF"/>
                </a:solidFill>
              </a:rPr>
              <a:pPr/>
              <a:t>‹#›</a:t>
            </a:fld>
            <a:endParaRPr lang="en-US" dirty="0"/>
          </a:p>
        </p:txBody>
      </p:sp>
      <p:sp>
        <p:nvSpPr>
          <p:cNvPr id="10" name="Rectangle 9"/>
          <p:cNvSpPr>
            <a:spLocks noGrp="1"/>
          </p:cNvSpPr>
          <p:nvPr>
            <p:ph type="ftr" sz="quarter" idx="34"/>
          </p:nvPr>
        </p:nvSpPr>
        <p:spPr/>
        <p:txBody>
          <a:bodyPr/>
          <a:lstStyle>
            <a:extLst/>
          </a:lstStyle>
          <a:p>
            <a:endParaRPr lang="en-US" dirty="0"/>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995A05FE-B3AE-431A-AFFF-6ACA4782A2DE}" type="datetime1">
              <a:rPr lang="en-US" smtClean="0"/>
              <a:t>8/31/2011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A4431D5-1B33-458B-8AFD-CECCB0FA18CB}"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999A659-37BB-4A70-B72F-3E0408644B5B}" type="datetime1">
              <a:rPr lang="en-US" smtClean="0"/>
              <a:t>8/31/2011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A4431D5-1B33-458B-8AFD-CECCB0FA18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ortrait with Caption">
    <p:spTree>
      <p:nvGrpSpPr>
        <p:cNvPr id="1" name=""/>
        <p:cNvGrpSpPr/>
        <p:nvPr/>
      </p:nvGrpSpPr>
      <p:grpSpPr>
        <a:xfrm>
          <a:off x="0" y="0"/>
          <a:ext cx="0" cy="0"/>
          <a:chOff x="0" y="0"/>
          <a:chExt cx="0" cy="0"/>
        </a:xfrm>
      </p:grpSpPr>
      <p:sp>
        <p:nvSpPr>
          <p:cNvPr id="24" name="Picture Placeholder 23"/>
          <p:cNvSpPr>
            <a:spLocks noGrp="1"/>
          </p:cNvSpPr>
          <p:nvPr>
            <p:ph type="pic" sz="quarter" idx="10"/>
          </p:nvPr>
        </p:nvSpPr>
        <p:spPr>
          <a:xfrm>
            <a:off x="304800" y="228600"/>
            <a:ext cx="4754880" cy="63246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nchor="t"/>
          <a:lstStyle>
            <a:lvl1pPr marL="0" indent="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5" name="Text Placeholder 24"/>
          <p:cNvSpPr>
            <a:spLocks noGrp="1"/>
          </p:cNvSpPr>
          <p:nvPr>
            <p:ph type="body" sz="quarter" idx="11" hasCustomPrompt="1"/>
          </p:nvPr>
        </p:nvSpPr>
        <p:spPr>
          <a:xfrm>
            <a:off x="5105400" y="228600"/>
            <a:ext cx="3200400" cy="3810000"/>
          </a:xfrm>
        </p:spPr>
        <p:txBody>
          <a:bodyPr tIns="91440" bIns="91440" anchor="t"/>
          <a:lstStyle>
            <a:lvl1pPr marL="0" marR="0" indent="0" algn="l">
              <a:buFontTx/>
              <a:buNone/>
              <a:defRPr sz="2000" i="0"/>
            </a:lvl1pPr>
            <a:extLst/>
          </a:lstStyle>
          <a:p>
            <a:pPr lvl="0"/>
            <a:r>
              <a:rPr lang="en-US" dirty="0" smtClean="0"/>
              <a:t>Click to add caption</a:t>
            </a:r>
            <a:endParaRPr lang="en-US" dirty="0"/>
          </a:p>
        </p:txBody>
      </p:sp>
      <p:sp>
        <p:nvSpPr>
          <p:cNvPr id="7" name="Rectangle 6"/>
          <p:cNvSpPr>
            <a:spLocks noGrp="1"/>
          </p:cNvSpPr>
          <p:nvPr>
            <p:ph type="dt" sz="half" idx="12"/>
          </p:nvPr>
        </p:nvSpPr>
        <p:spPr/>
        <p:txBody>
          <a:bodyPr/>
          <a:lstStyle>
            <a:extLst/>
          </a:lstStyle>
          <a:p>
            <a:pPr algn="r"/>
            <a:fld id="{30C8BAB8-E588-4E36-A755-72EBE1FB7DE0}" type="datetime1">
              <a:rPr lang="en-US" smtClean="0">
                <a:solidFill>
                  <a:schemeClr val="bg1"/>
                </a:solidFill>
              </a:rPr>
              <a:t>8/31/2011</a:t>
            </a:fld>
            <a:endParaRPr lang="en-US" dirty="0"/>
          </a:p>
        </p:txBody>
      </p:sp>
      <p:sp>
        <p:nvSpPr>
          <p:cNvPr id="8" name="Rectangle 7"/>
          <p:cNvSpPr>
            <a:spLocks noGrp="1"/>
          </p:cNvSpPr>
          <p:nvPr>
            <p:ph type="sldNum" sz="quarter" idx="13"/>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14"/>
          </p:nvPr>
        </p:nvSpPr>
        <p:spPr/>
        <p:txBody>
          <a:bodyPr/>
          <a:lstStyle>
            <a:extLst/>
          </a:lstStyle>
          <a:p>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andscape Fullscreen">
    <p:spTree>
      <p:nvGrpSpPr>
        <p:cNvPr id="1" name=""/>
        <p:cNvGrpSpPr/>
        <p:nvPr/>
      </p:nvGrpSpPr>
      <p:grpSpPr>
        <a:xfrm>
          <a:off x="0" y="0"/>
          <a:ext cx="0" cy="0"/>
          <a:chOff x="0" y="0"/>
          <a:chExt cx="0" cy="0"/>
        </a:xfrm>
      </p:grpSpPr>
      <p:sp>
        <p:nvSpPr>
          <p:cNvPr id="14" name="Picture Placeholder 13"/>
          <p:cNvSpPr>
            <a:spLocks noGrp="1" noChangeAspect="1"/>
          </p:cNvSpPr>
          <p:nvPr>
            <p:ph type="pic" sz="quarter" idx="10" hasCustomPrompt="1"/>
          </p:nvPr>
        </p:nvSpPr>
        <p:spPr>
          <a:xfrm>
            <a:off x="0" y="0"/>
            <a:ext cx="9144000" cy="6858000"/>
          </a:xfrm>
        </p:spPr>
        <p:txBody>
          <a:bodyPr anchor="t"/>
          <a:lstStyle>
            <a:extLst/>
          </a:lstStyle>
          <a:p>
            <a:pPr marL="0" marR="0" indent="0" algn="ctr">
              <a:buFontTx/>
              <a:buNone/>
            </a:pPr>
            <a:r>
              <a:rPr lang="en-US" i="0" dirty="0" smtClean="0"/>
              <a:t>Click icon to add full page picture</a:t>
            </a:r>
            <a:endParaRPr lang="en-US" i="0" baseline="0" dirty="0" smtClean="0"/>
          </a:p>
        </p:txBody>
      </p:sp>
      <p:sp>
        <p:nvSpPr>
          <p:cNvPr id="6" name="Rectangle 5"/>
          <p:cNvSpPr>
            <a:spLocks noGrp="1"/>
          </p:cNvSpPr>
          <p:nvPr>
            <p:ph type="dt" sz="half" idx="11"/>
          </p:nvPr>
        </p:nvSpPr>
        <p:spPr/>
        <p:txBody>
          <a:bodyPr/>
          <a:lstStyle>
            <a:extLst/>
          </a:lstStyle>
          <a:p>
            <a:pPr algn="r"/>
            <a:fld id="{A024D6FD-C792-4739-8845-632AF28B0826}" type="datetime1">
              <a:rPr lang="en-US" smtClean="0">
                <a:solidFill>
                  <a:schemeClr val="bg1"/>
                </a:solidFill>
              </a:rPr>
              <a:t>8/31/2011</a:t>
            </a:fld>
            <a:endParaRPr lang="en-US" dirty="0"/>
          </a:p>
        </p:txBody>
      </p:sp>
      <p:sp>
        <p:nvSpPr>
          <p:cNvPr id="7" name="Rectangle 6"/>
          <p:cNvSpPr>
            <a:spLocks noGrp="1"/>
          </p:cNvSpPr>
          <p:nvPr>
            <p:ph type="sldNum" sz="quarter" idx="12"/>
          </p:nvPr>
        </p:nvSpPr>
        <p:spPr/>
        <p:txBody>
          <a:bodyPr/>
          <a:lstStyle>
            <a:extLst/>
          </a:lstStyle>
          <a:p>
            <a:fld id="{8A4431D5-1B33-458B-8AFD-CECCB0FA18CB}" type="slidenum">
              <a:rPr lang="en-US" smtClean="0">
                <a:solidFill>
                  <a:srgbClr val="FFFFFF"/>
                </a:solidFill>
              </a:rPr>
              <a:pPr/>
              <a:t>‹#›</a:t>
            </a:fld>
            <a:endParaRPr lang="en-US" dirty="0"/>
          </a:p>
        </p:txBody>
      </p:sp>
      <p:sp>
        <p:nvSpPr>
          <p:cNvPr id="8" name="Rectangle 7"/>
          <p:cNvSpPr>
            <a:spLocks noGrp="1"/>
          </p:cNvSpPr>
          <p:nvPr>
            <p:ph type="ftr" sz="quarter" idx="13"/>
          </p:nvPr>
        </p:nvSpPr>
        <p:spPr/>
        <p:txBody>
          <a:bodyPr/>
          <a:lstStyle>
            <a:extLst/>
          </a:lstStyle>
          <a:p>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Album Section">
    <p:spTree>
      <p:nvGrpSpPr>
        <p:cNvPr id="1" name=""/>
        <p:cNvGrpSpPr/>
        <p:nvPr/>
      </p:nvGrpSpPr>
      <p:grpSpPr>
        <a:xfrm>
          <a:off x="0" y="0"/>
          <a:ext cx="0" cy="0"/>
          <a:chOff x="0" y="0"/>
          <a:chExt cx="0" cy="0"/>
        </a:xfrm>
      </p:grpSpPr>
      <p:sp>
        <p:nvSpPr>
          <p:cNvPr id="15" name="Rectangle 14"/>
          <p:cNvSpPr/>
          <p:nvPr userDrawn="1"/>
        </p:nvSpPr>
        <p:spPr>
          <a:xfrm rot="16200000">
            <a:off x="5315559" y="3268980"/>
            <a:ext cx="6858000" cy="32004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lang="en-US" dirty="0"/>
          </a:p>
        </p:txBody>
      </p:sp>
      <p:sp>
        <p:nvSpPr>
          <p:cNvPr id="23" name="Rectangle 22"/>
          <p:cNvSpPr/>
          <p:nvPr userDrawn="1"/>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lang="en-US" dirty="0"/>
          </a:p>
        </p:txBody>
      </p:sp>
      <p:sp>
        <p:nvSpPr>
          <p:cNvPr id="24" name="Rectangle 23"/>
          <p:cNvSpPr/>
          <p:nvPr userDrawn="1"/>
        </p:nvSpPr>
        <p:spPr>
          <a:xfrm>
            <a:off x="8895749" y="-733"/>
            <a:ext cx="76200" cy="685800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3" name="Picture Placeholder 12"/>
          <p:cNvSpPr>
            <a:spLocks noGrp="1"/>
          </p:cNvSpPr>
          <p:nvPr>
            <p:ph type="pic" sz="quarter" idx="11"/>
          </p:nvPr>
        </p:nvSpPr>
        <p:spPr>
          <a:xfrm>
            <a:off x="435429" y="2146300"/>
            <a:ext cx="2362200" cy="21971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lstStyle>
            <a:lvl1pPr marL="0" indent="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7" name="Rectangle 16"/>
          <p:cNvSpPr/>
          <p:nvPr/>
        </p:nvSpPr>
        <p:spPr>
          <a:xfrm rot="10800000" flipV="1">
            <a:off x="435429" y="6172200"/>
            <a:ext cx="7086600" cy="6858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2" name="Rectangle 21"/>
          <p:cNvSpPr/>
          <p:nvPr userDrawn="1"/>
        </p:nvSpPr>
        <p:spPr>
          <a:xfrm>
            <a:off x="435429" y="0"/>
            <a:ext cx="7086600" cy="19812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6" name="Text Placeholder 5"/>
          <p:cNvSpPr>
            <a:spLocks noGrp="1"/>
          </p:cNvSpPr>
          <p:nvPr>
            <p:ph type="body" sz="quarter" idx="16" hasCustomPrompt="1"/>
          </p:nvPr>
        </p:nvSpPr>
        <p:spPr>
          <a:xfrm>
            <a:off x="435429" y="5791200"/>
            <a:ext cx="7086600" cy="381000"/>
          </a:xfrm>
          <a:solidFill>
            <a:schemeClr val="accent3"/>
          </a:solidFill>
        </p:spPr>
        <p:txBody>
          <a:bodyPr vert="horz" anchor="ctr"/>
          <a:lstStyle>
            <a:lvl1pPr marL="0" indent="0" algn="l">
              <a:buFontTx/>
              <a:buNone/>
              <a:defRPr sz="1200">
                <a:solidFill>
                  <a:srgbClr val="FFFFFF"/>
                </a:solidFill>
              </a:defRPr>
            </a:lvl1pPr>
            <a:extLst/>
          </a:lstStyle>
          <a:p>
            <a:pPr lvl="0"/>
            <a:r>
              <a:rPr lang="en-US" dirty="0" smtClean="0"/>
              <a:t>Click to add subtitle</a:t>
            </a:r>
            <a:endParaRPr lang="en-US" dirty="0"/>
          </a:p>
        </p:txBody>
      </p:sp>
      <p:sp>
        <p:nvSpPr>
          <p:cNvPr id="19" name="Text Placeholder 18"/>
          <p:cNvSpPr>
            <a:spLocks noGrp="1"/>
          </p:cNvSpPr>
          <p:nvPr>
            <p:ph type="body" sz="quarter" idx="17" hasCustomPrompt="1"/>
          </p:nvPr>
        </p:nvSpPr>
        <p:spPr>
          <a:xfrm>
            <a:off x="435429" y="4495800"/>
            <a:ext cx="7086600" cy="1295400"/>
          </a:xfrm>
          <a:solidFill>
            <a:schemeClr val="accent6"/>
          </a:solidFill>
        </p:spPr>
        <p:txBody>
          <a:bodyPr vert="horz" anchor="ctr"/>
          <a:lstStyle>
            <a:lvl1pPr marL="0" indent="0" algn="l">
              <a:buFontTx/>
              <a:buNone/>
              <a:defRPr sz="3200">
                <a:solidFill>
                  <a:srgbClr val="FFFFFF"/>
                </a:solidFill>
              </a:defRPr>
            </a:lvl1pPr>
            <a:extLst/>
          </a:lstStyle>
          <a:p>
            <a:pPr lvl="0"/>
            <a:r>
              <a:rPr lang="en-US" dirty="0" smtClean="0"/>
              <a:t>Click to add section title</a:t>
            </a:r>
            <a:endParaRPr lang="en-US" dirty="0"/>
          </a:p>
        </p:txBody>
      </p:sp>
      <p:sp>
        <p:nvSpPr>
          <p:cNvPr id="29" name="Picture Placeholder 28"/>
          <p:cNvSpPr>
            <a:spLocks noGrp="1"/>
          </p:cNvSpPr>
          <p:nvPr>
            <p:ph type="pic" sz="quarter" idx="18"/>
          </p:nvPr>
        </p:nvSpPr>
        <p:spPr>
          <a:xfrm>
            <a:off x="29500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latinLnBrk="0">
              <a:spcBef>
                <a:spcPct val="20000"/>
              </a:spcBef>
              <a:buFontTx/>
              <a:buNone/>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2" name="Picture Placeholder 11"/>
          <p:cNvSpPr>
            <a:spLocks noGrp="1"/>
          </p:cNvSpPr>
          <p:nvPr>
            <p:ph type="pic" sz="quarter" idx="19"/>
          </p:nvPr>
        </p:nvSpPr>
        <p:spPr>
          <a:xfrm>
            <a:off x="53122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latinLnBrk="0">
              <a:spcBef>
                <a:spcPct val="20000"/>
              </a:spcBef>
              <a:buFontTx/>
              <a:buNone/>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8" name="Rectangle 17"/>
          <p:cNvSpPr>
            <a:spLocks noGrp="1"/>
          </p:cNvSpPr>
          <p:nvPr>
            <p:ph type="dt" sz="half" idx="20"/>
          </p:nvPr>
        </p:nvSpPr>
        <p:spPr/>
        <p:txBody>
          <a:bodyPr/>
          <a:lstStyle>
            <a:extLst/>
          </a:lstStyle>
          <a:p>
            <a:pPr algn="r"/>
            <a:fld id="{6624BA22-84CA-4B33-A72C-BB26D3ABDB7E}" type="datetime1">
              <a:rPr lang="en-US" smtClean="0">
                <a:solidFill>
                  <a:schemeClr val="bg1"/>
                </a:solidFill>
              </a:rPr>
              <a:t>8/31/2011</a:t>
            </a:fld>
            <a:endParaRPr lang="en-US" dirty="0"/>
          </a:p>
        </p:txBody>
      </p:sp>
      <p:sp>
        <p:nvSpPr>
          <p:cNvPr id="20" name="Rectangle 19"/>
          <p:cNvSpPr>
            <a:spLocks noGrp="1"/>
          </p:cNvSpPr>
          <p:nvPr>
            <p:ph type="sldNum" sz="quarter" idx="21"/>
          </p:nvPr>
        </p:nvSpPr>
        <p:spPr/>
        <p:txBody>
          <a:bodyPr/>
          <a:lstStyle>
            <a:extLst/>
          </a:lstStyle>
          <a:p>
            <a:fld id="{8A4431D5-1B33-458B-8AFD-CECCB0FA18CB}" type="slidenum">
              <a:rPr lang="en-US" smtClean="0">
                <a:solidFill>
                  <a:srgbClr val="FFFFFF"/>
                </a:solidFill>
              </a:rPr>
              <a:pPr/>
              <a:t>‹#›</a:t>
            </a:fld>
            <a:endParaRPr lang="en-US" dirty="0"/>
          </a:p>
        </p:txBody>
      </p:sp>
      <p:sp>
        <p:nvSpPr>
          <p:cNvPr id="21" name="Rectangle 20"/>
          <p:cNvSpPr>
            <a:spLocks noGrp="1"/>
          </p:cNvSpPr>
          <p:nvPr>
            <p:ph type="ftr" sz="quarter" idx="22"/>
          </p:nvPr>
        </p:nvSpPr>
        <p:spPr/>
        <p:txBody>
          <a:bodyPr/>
          <a:lstStyle>
            <a:extLst/>
          </a:lstStyle>
          <a:p>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Up Portrait with Captions">
    <p:spTree>
      <p:nvGrpSpPr>
        <p:cNvPr id="1" name=""/>
        <p:cNvGrpSpPr/>
        <p:nvPr/>
      </p:nvGrpSpPr>
      <p:grpSpPr>
        <a:xfrm>
          <a:off x="0" y="0"/>
          <a:ext cx="0" cy="0"/>
          <a:chOff x="0" y="0"/>
          <a:chExt cx="0" cy="0"/>
        </a:xfrm>
      </p:grpSpPr>
      <p:sp>
        <p:nvSpPr>
          <p:cNvPr id="28" name="Picture Placeholder 27"/>
          <p:cNvSpPr>
            <a:spLocks noGrp="1" noChangeAspect="1"/>
          </p:cNvSpPr>
          <p:nvPr>
            <p:ph type="pic" sz="quarter" idx="10"/>
          </p:nvPr>
        </p:nvSpPr>
        <p:spPr>
          <a:xfrm>
            <a:off x="4341047" y="533400"/>
            <a:ext cx="3431353" cy="4575141"/>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31" name="Picture Placeholder 30"/>
          <p:cNvSpPr>
            <a:spLocks noGrp="1" noChangeAspect="1"/>
          </p:cNvSpPr>
          <p:nvPr>
            <p:ph type="pic" sz="quarter" idx="11"/>
          </p:nvPr>
        </p:nvSpPr>
        <p:spPr>
          <a:xfrm>
            <a:off x="685800" y="533400"/>
            <a:ext cx="3429000" cy="45720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8" name="Text Placeholder 7"/>
          <p:cNvSpPr>
            <a:spLocks noGrp="1"/>
          </p:cNvSpPr>
          <p:nvPr>
            <p:ph type="body" sz="quarter" idx="14" hasCustomPrompt="1"/>
          </p:nvPr>
        </p:nvSpPr>
        <p:spPr>
          <a:xfrm>
            <a:off x="685800" y="5257800"/>
            <a:ext cx="3429000" cy="1219200"/>
          </a:xfrm>
        </p:spPr>
        <p:txBody>
          <a:bodyPr anchor="t"/>
          <a:lstStyle>
            <a:lvl1pPr marL="0" marR="0" indent="0" algn="r">
              <a:buFontTx/>
              <a:buNone/>
              <a:defRPr sz="1800" baseline="0"/>
            </a:lvl1pPr>
            <a:extLst/>
          </a:lstStyle>
          <a:p>
            <a:pPr lvl="0"/>
            <a:r>
              <a:rPr lang="en-US" dirty="0" smtClean="0"/>
              <a:t>Click to add caption</a:t>
            </a:r>
            <a:endParaRPr lang="en-US" dirty="0"/>
          </a:p>
        </p:txBody>
      </p:sp>
      <p:sp>
        <p:nvSpPr>
          <p:cNvPr id="14" name="Text Placeholder 13"/>
          <p:cNvSpPr>
            <a:spLocks noGrp="1"/>
          </p:cNvSpPr>
          <p:nvPr>
            <p:ph type="body" sz="quarter" idx="15" hasCustomPrompt="1"/>
          </p:nvPr>
        </p:nvSpPr>
        <p:spPr>
          <a:xfrm>
            <a:off x="4343400" y="5257800"/>
            <a:ext cx="3429000" cy="1219200"/>
          </a:xfrm>
        </p:spPr>
        <p:txBody>
          <a:bodyPr anchor="t"/>
          <a:lstStyle>
            <a:lvl1pPr marL="0" marR="0" indent="0" algn="r">
              <a:buFontTx/>
              <a:buNone/>
              <a:defRPr sz="1800" baseline="0"/>
            </a:lvl1pPr>
            <a:extLst/>
          </a:lstStyle>
          <a:p>
            <a:pPr lvl="0"/>
            <a:r>
              <a:rPr lang="en-US" dirty="0" smtClean="0"/>
              <a:t>Click to add caption</a:t>
            </a:r>
            <a:endParaRPr lang="en-US" dirty="0"/>
          </a:p>
        </p:txBody>
      </p:sp>
      <p:sp>
        <p:nvSpPr>
          <p:cNvPr id="6" name="Rectangle 5"/>
          <p:cNvSpPr>
            <a:spLocks noGrp="1"/>
          </p:cNvSpPr>
          <p:nvPr>
            <p:ph type="dt" sz="half" idx="16"/>
          </p:nvPr>
        </p:nvSpPr>
        <p:spPr/>
        <p:txBody>
          <a:bodyPr/>
          <a:lstStyle>
            <a:extLst/>
          </a:lstStyle>
          <a:p>
            <a:pPr algn="r"/>
            <a:fld id="{ABDA9A3A-F2F7-4EA9-8E5D-AEBDA0963E2D}" type="datetime1">
              <a:rPr lang="en-US" smtClean="0">
                <a:solidFill>
                  <a:schemeClr val="bg1"/>
                </a:solidFill>
              </a:rPr>
              <a:t>8/31/2011</a:t>
            </a:fld>
            <a:endParaRPr lang="en-US" dirty="0"/>
          </a:p>
        </p:txBody>
      </p:sp>
      <p:sp>
        <p:nvSpPr>
          <p:cNvPr id="7" name="Rectangle 6"/>
          <p:cNvSpPr>
            <a:spLocks noGrp="1"/>
          </p:cNvSpPr>
          <p:nvPr>
            <p:ph type="sldNum" sz="quarter" idx="17"/>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18"/>
          </p:nvPr>
        </p:nvSpPr>
        <p:spPr/>
        <p:txBody>
          <a:bodyPr/>
          <a:lstStyle>
            <a:extLst/>
          </a:lstStyle>
          <a:p>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Landscape with Captions">
    <p:spTree>
      <p:nvGrpSpPr>
        <p:cNvPr id="1" name=""/>
        <p:cNvGrpSpPr/>
        <p:nvPr/>
      </p:nvGrpSpPr>
      <p:grpSpPr>
        <a:xfrm>
          <a:off x="0" y="0"/>
          <a:ext cx="0" cy="0"/>
          <a:chOff x="0" y="0"/>
          <a:chExt cx="0" cy="0"/>
        </a:xfrm>
      </p:grpSpPr>
      <p:sp>
        <p:nvSpPr>
          <p:cNvPr id="31" name="Picture Placeholder 30"/>
          <p:cNvSpPr>
            <a:spLocks noGrp="1" noChangeAspect="1"/>
          </p:cNvSpPr>
          <p:nvPr>
            <p:ph type="pic" sz="quarter" idx="13"/>
          </p:nvPr>
        </p:nvSpPr>
        <p:spPr>
          <a:xfrm>
            <a:off x="4343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8" name="Picture Placeholder 7"/>
          <p:cNvSpPr>
            <a:spLocks noGrp="1" noChangeAspect="1"/>
          </p:cNvSpPr>
          <p:nvPr>
            <p:ph type="pic" sz="quarter" idx="14"/>
          </p:nvPr>
        </p:nvSpPr>
        <p:spPr>
          <a:xfrm>
            <a:off x="152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4" name="Text Placeholder 23"/>
          <p:cNvSpPr>
            <a:spLocks noGrp="1"/>
          </p:cNvSpPr>
          <p:nvPr>
            <p:ph type="body" sz="quarter" idx="16" hasCustomPrompt="1"/>
          </p:nvPr>
        </p:nvSpPr>
        <p:spPr>
          <a:xfrm>
            <a:off x="152400" y="4267200"/>
            <a:ext cx="4038600" cy="1066800"/>
          </a:xfrm>
        </p:spPr>
        <p:txBody>
          <a:bodyPr anchor="t"/>
          <a:lstStyle>
            <a:lvl1pPr marL="0" marR="0" indent="0" algn="r">
              <a:buFontTx/>
              <a:buNone/>
              <a:defRPr sz="1800" baseline="0"/>
            </a:lvl1pPr>
            <a:extLst/>
          </a:lstStyle>
          <a:p>
            <a:pPr lvl="0"/>
            <a:r>
              <a:rPr lang="en-US" dirty="0" smtClean="0"/>
              <a:t>Click to add caption</a:t>
            </a:r>
            <a:endParaRPr lang="en-US" dirty="0"/>
          </a:p>
        </p:txBody>
      </p:sp>
      <p:sp>
        <p:nvSpPr>
          <p:cNvPr id="2" name="Text Placeholder 1"/>
          <p:cNvSpPr>
            <a:spLocks noGrp="1"/>
          </p:cNvSpPr>
          <p:nvPr>
            <p:ph type="body" sz="quarter" idx="17" hasCustomPrompt="1"/>
          </p:nvPr>
        </p:nvSpPr>
        <p:spPr>
          <a:xfrm>
            <a:off x="4343400" y="4267200"/>
            <a:ext cx="4038600" cy="1066800"/>
          </a:xfrm>
        </p:spPr>
        <p:txBody>
          <a:bodyPr anchor="t"/>
          <a:lstStyle>
            <a:lvl1pPr marL="0" marR="0" indent="0" algn="r">
              <a:buFontTx/>
              <a:buNone/>
              <a:defRPr sz="1800" baseline="0"/>
            </a:lvl1pPr>
            <a:extLst/>
          </a:lstStyle>
          <a:p>
            <a:pPr lvl="0"/>
            <a:r>
              <a:rPr lang="en-US" dirty="0" smtClean="0"/>
              <a:t>Click to add caption</a:t>
            </a:r>
            <a:endParaRPr lang="en-US" dirty="0"/>
          </a:p>
        </p:txBody>
      </p:sp>
      <p:sp>
        <p:nvSpPr>
          <p:cNvPr id="6" name="Rectangle 5"/>
          <p:cNvSpPr>
            <a:spLocks noGrp="1"/>
          </p:cNvSpPr>
          <p:nvPr>
            <p:ph type="dt" sz="half" idx="18"/>
          </p:nvPr>
        </p:nvSpPr>
        <p:spPr/>
        <p:txBody>
          <a:bodyPr/>
          <a:lstStyle>
            <a:extLst/>
          </a:lstStyle>
          <a:p>
            <a:pPr algn="r"/>
            <a:fld id="{6D8E5DE5-59AF-414C-B2CE-C49BA6594EA8}" type="datetime1">
              <a:rPr lang="en-US" smtClean="0">
                <a:solidFill>
                  <a:schemeClr val="bg1"/>
                </a:solidFill>
              </a:rPr>
              <a:t>8/31/2011</a:t>
            </a:fld>
            <a:endParaRPr lang="en-US" dirty="0"/>
          </a:p>
        </p:txBody>
      </p:sp>
      <p:sp>
        <p:nvSpPr>
          <p:cNvPr id="7" name="Rectangle 6"/>
          <p:cNvSpPr>
            <a:spLocks noGrp="1"/>
          </p:cNvSpPr>
          <p:nvPr>
            <p:ph type="sldNum" sz="quarter" idx="19"/>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20"/>
          </p:nvPr>
        </p:nvSpPr>
        <p:spPr/>
        <p:txBody>
          <a:bodyPr/>
          <a:lstStyle>
            <a:extLst/>
          </a:lstStyle>
          <a:p>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Up Mixed with Caption">
    <p:spTree>
      <p:nvGrpSpPr>
        <p:cNvPr id="1" name=""/>
        <p:cNvGrpSpPr/>
        <p:nvPr/>
      </p:nvGrpSpPr>
      <p:grpSpPr>
        <a:xfrm>
          <a:off x="0" y="0"/>
          <a:ext cx="0" cy="0"/>
          <a:chOff x="0" y="0"/>
          <a:chExt cx="0" cy="0"/>
        </a:xfrm>
      </p:grpSpPr>
      <p:sp>
        <p:nvSpPr>
          <p:cNvPr id="24" name="Picture Placeholder 23"/>
          <p:cNvSpPr>
            <a:spLocks noGrp="1" noChangeAspect="1"/>
          </p:cNvSpPr>
          <p:nvPr>
            <p:ph type="pic" sz="quarter" idx="11"/>
          </p:nvPr>
        </p:nvSpPr>
        <p:spPr>
          <a:xfrm>
            <a:off x="4724401" y="225552"/>
            <a:ext cx="3694176" cy="2770632"/>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1" name="Picture Placeholder 20"/>
          <p:cNvSpPr>
            <a:spLocks noGrp="1" noChangeAspect="1"/>
          </p:cNvSpPr>
          <p:nvPr>
            <p:ph type="pic" sz="quarter" idx="12"/>
          </p:nvPr>
        </p:nvSpPr>
        <p:spPr>
          <a:xfrm>
            <a:off x="152400" y="222504"/>
            <a:ext cx="4368557" cy="5824743"/>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9" name="Text Placeholder 8"/>
          <p:cNvSpPr>
            <a:spLocks noGrp="1"/>
          </p:cNvSpPr>
          <p:nvPr>
            <p:ph type="body" sz="quarter" idx="13" hasCustomPrompt="1"/>
          </p:nvPr>
        </p:nvSpPr>
        <p:spPr>
          <a:xfrm>
            <a:off x="4724400" y="3124200"/>
            <a:ext cx="3694177" cy="2983987"/>
          </a:xfrm>
        </p:spPr>
        <p:txBody>
          <a:bodyPr anchor="t" anchorCtr="0"/>
          <a:lstStyle>
            <a:lvl1pPr marL="0" marR="0" indent="0" algn="l">
              <a:buFontTx/>
              <a:buNone/>
              <a:defRPr sz="2000" i="0"/>
            </a:lvl1pPr>
            <a:extLst/>
          </a:lstStyle>
          <a:p>
            <a:pPr lvl="0"/>
            <a:r>
              <a:rPr lang="en-US" dirty="0" smtClean="0"/>
              <a:t>Click to add caption</a:t>
            </a:r>
            <a:endParaRPr lang="en-US" dirty="0"/>
          </a:p>
        </p:txBody>
      </p:sp>
      <p:sp>
        <p:nvSpPr>
          <p:cNvPr id="5" name="Rectangle 4"/>
          <p:cNvSpPr>
            <a:spLocks noGrp="1"/>
          </p:cNvSpPr>
          <p:nvPr>
            <p:ph type="dt" sz="half" idx="14"/>
          </p:nvPr>
        </p:nvSpPr>
        <p:spPr/>
        <p:txBody>
          <a:bodyPr/>
          <a:lstStyle>
            <a:extLst/>
          </a:lstStyle>
          <a:p>
            <a:pPr algn="r"/>
            <a:fld id="{BF948C21-86EA-4FDA-9BE6-D3562BC7B777}" type="datetime1">
              <a:rPr lang="en-US" smtClean="0">
                <a:solidFill>
                  <a:schemeClr val="bg1"/>
                </a:solidFill>
              </a:rPr>
              <a:t>8/31/2011</a:t>
            </a:fld>
            <a:endParaRPr lang="en-US" dirty="0"/>
          </a:p>
        </p:txBody>
      </p:sp>
      <p:sp>
        <p:nvSpPr>
          <p:cNvPr id="6" name="Rectangle 5"/>
          <p:cNvSpPr>
            <a:spLocks noGrp="1"/>
          </p:cNvSpPr>
          <p:nvPr>
            <p:ph type="sldNum" sz="quarter" idx="15"/>
          </p:nvPr>
        </p:nvSpPr>
        <p:spPr/>
        <p:txBody>
          <a:bodyPr/>
          <a:lstStyle>
            <a:extLst/>
          </a:lstStyle>
          <a:p>
            <a:fld id="{8A4431D5-1B33-458B-8AFD-CECCB0FA18CB}" type="slidenum">
              <a:rPr lang="en-US" smtClean="0">
                <a:solidFill>
                  <a:srgbClr val="FFFFFF"/>
                </a:solidFill>
              </a:rPr>
              <a:pPr/>
              <a:t>‹#›</a:t>
            </a:fld>
            <a:endParaRPr lang="en-US" dirty="0"/>
          </a:p>
        </p:txBody>
      </p:sp>
      <p:sp>
        <p:nvSpPr>
          <p:cNvPr id="7" name="Rectangle 6"/>
          <p:cNvSpPr>
            <a:spLocks noGrp="1"/>
          </p:cNvSpPr>
          <p:nvPr>
            <p:ph type="ftr" sz="quarter" idx="16"/>
          </p:nvPr>
        </p:nvSpPr>
        <p:spPr/>
        <p:txBody>
          <a:bodyPr/>
          <a:lstStyle>
            <a:extLst/>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Portrait with Captions">
    <p:spTree>
      <p:nvGrpSpPr>
        <p:cNvPr id="1" name=""/>
        <p:cNvGrpSpPr/>
        <p:nvPr/>
      </p:nvGrpSpPr>
      <p:grpSpPr>
        <a:xfrm>
          <a:off x="0" y="0"/>
          <a:ext cx="0" cy="0"/>
          <a:chOff x="0" y="0"/>
          <a:chExt cx="0" cy="0"/>
        </a:xfrm>
      </p:grpSpPr>
      <p:sp>
        <p:nvSpPr>
          <p:cNvPr id="20" name="Picture Placeholder 19"/>
          <p:cNvSpPr>
            <a:spLocks noGrp="1" noChangeAspect="1"/>
          </p:cNvSpPr>
          <p:nvPr>
            <p:ph type="pic" sz="quarter" idx="10"/>
          </p:nvPr>
        </p:nvSpPr>
        <p:spPr>
          <a:xfrm>
            <a:off x="2286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9" name="Picture Placeholder 28"/>
          <p:cNvSpPr>
            <a:spLocks noGrp="1" noChangeAspect="1"/>
          </p:cNvSpPr>
          <p:nvPr>
            <p:ph type="pic" sz="quarter" idx="11"/>
          </p:nvPr>
        </p:nvSpPr>
        <p:spPr>
          <a:xfrm>
            <a:off x="30480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0" name="Picture Placeholder 9"/>
          <p:cNvSpPr>
            <a:spLocks noGrp="1" noChangeAspect="1"/>
          </p:cNvSpPr>
          <p:nvPr>
            <p:ph type="pic" sz="quarter" idx="12"/>
          </p:nvPr>
        </p:nvSpPr>
        <p:spPr>
          <a:xfrm>
            <a:off x="58674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 name="Text Placeholder 1"/>
          <p:cNvSpPr>
            <a:spLocks noGrp="1"/>
          </p:cNvSpPr>
          <p:nvPr>
            <p:ph type="body" sz="quarter" idx="13" hasCustomPrompt="1"/>
          </p:nvPr>
        </p:nvSpPr>
        <p:spPr>
          <a:xfrm>
            <a:off x="228600" y="4343400"/>
            <a:ext cx="2590800" cy="1676400"/>
          </a:xfrm>
        </p:spPr>
        <p:txBody>
          <a:bodyPr anchor="t" anchorCtr="0">
            <a:noAutofit/>
          </a:bodyPr>
          <a:lstStyle>
            <a:lvl1pPr marL="0" marR="0" indent="0" algn="l">
              <a:buFontTx/>
              <a:buNone/>
              <a:defRPr sz="2000" baseline="0"/>
            </a:lvl1pPr>
            <a:extLst/>
          </a:lstStyle>
          <a:p>
            <a:pPr lvl="0"/>
            <a:r>
              <a:rPr lang="en-US" dirty="0" smtClean="0"/>
              <a:t>Click to add caption</a:t>
            </a:r>
            <a:endParaRPr lang="en-US" dirty="0"/>
          </a:p>
        </p:txBody>
      </p:sp>
      <p:sp>
        <p:nvSpPr>
          <p:cNvPr id="15" name="Text Placeholder 14"/>
          <p:cNvSpPr>
            <a:spLocks noGrp="1"/>
          </p:cNvSpPr>
          <p:nvPr>
            <p:ph type="body" sz="quarter" idx="14" hasCustomPrompt="1"/>
          </p:nvPr>
        </p:nvSpPr>
        <p:spPr>
          <a:xfrm>
            <a:off x="3048000" y="4343400"/>
            <a:ext cx="2590800" cy="1676400"/>
          </a:xfrm>
        </p:spPr>
        <p:txBody>
          <a:bodyPr anchor="t" anchorCtr="0">
            <a:noAutofit/>
          </a:bodyPr>
          <a:lstStyle>
            <a:lvl1pPr marL="0" marR="0" indent="0" algn="l">
              <a:buFontTx/>
              <a:buNone/>
              <a:defRPr sz="2000" baseline="0"/>
            </a:lvl1pPr>
            <a:extLst/>
          </a:lstStyle>
          <a:p>
            <a:pPr lvl="0"/>
            <a:r>
              <a:rPr lang="en-US" dirty="0" smtClean="0"/>
              <a:t>Click to add caption</a:t>
            </a:r>
            <a:endParaRPr lang="en-US" dirty="0"/>
          </a:p>
        </p:txBody>
      </p:sp>
      <p:sp>
        <p:nvSpPr>
          <p:cNvPr id="13" name="Text Placeholder 12"/>
          <p:cNvSpPr>
            <a:spLocks noGrp="1"/>
          </p:cNvSpPr>
          <p:nvPr>
            <p:ph type="body" sz="quarter" idx="15" hasCustomPrompt="1"/>
          </p:nvPr>
        </p:nvSpPr>
        <p:spPr>
          <a:xfrm>
            <a:off x="5867400" y="4343400"/>
            <a:ext cx="2590800" cy="1676400"/>
          </a:xfrm>
        </p:spPr>
        <p:txBody>
          <a:bodyPr anchor="t" anchorCtr="0">
            <a:noAutofit/>
          </a:bodyPr>
          <a:lstStyle>
            <a:lvl1pPr marL="0" marR="0" indent="0" algn="l">
              <a:buFontTx/>
              <a:buNone/>
              <a:defRPr sz="2000" baseline="0"/>
            </a:lvl1pPr>
            <a:extLst/>
          </a:lstStyle>
          <a:p>
            <a:pPr lvl="0"/>
            <a:r>
              <a:rPr lang="en-US" dirty="0" smtClean="0"/>
              <a:t>Click to add caption</a:t>
            </a:r>
            <a:endParaRPr lang="en-US" dirty="0"/>
          </a:p>
        </p:txBody>
      </p:sp>
      <p:sp>
        <p:nvSpPr>
          <p:cNvPr id="30" name="Rectangle 29"/>
          <p:cNvSpPr/>
          <p:nvPr/>
        </p:nvSpPr>
        <p:spPr>
          <a:xfrm>
            <a:off x="8889273" y="0"/>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9" name="Rectangle 8"/>
          <p:cNvSpPr>
            <a:spLocks noGrp="1"/>
          </p:cNvSpPr>
          <p:nvPr>
            <p:ph type="dt" sz="half" idx="16"/>
          </p:nvPr>
        </p:nvSpPr>
        <p:spPr/>
        <p:txBody>
          <a:bodyPr/>
          <a:lstStyle>
            <a:extLst/>
          </a:lstStyle>
          <a:p>
            <a:pPr algn="r"/>
            <a:fld id="{42CF4EC6-33F0-4A31-AAA8-011DE0D381B3}" type="datetime1">
              <a:rPr lang="en-US" smtClean="0">
                <a:solidFill>
                  <a:schemeClr val="bg1"/>
                </a:solidFill>
              </a:rPr>
              <a:t>8/31/2011</a:t>
            </a:fld>
            <a:endParaRPr lang="en-US" dirty="0"/>
          </a:p>
        </p:txBody>
      </p:sp>
      <p:sp>
        <p:nvSpPr>
          <p:cNvPr id="11" name="Rectangle 10"/>
          <p:cNvSpPr>
            <a:spLocks noGrp="1"/>
          </p:cNvSpPr>
          <p:nvPr>
            <p:ph type="sldNum" sz="quarter" idx="17"/>
          </p:nvPr>
        </p:nvSpPr>
        <p:spPr/>
        <p:txBody>
          <a:bodyPr/>
          <a:lstStyle>
            <a:extLst/>
          </a:lstStyle>
          <a:p>
            <a:fld id="{8A4431D5-1B33-458B-8AFD-CECCB0FA18CB}" type="slidenum">
              <a:rPr lang="en-US" smtClean="0">
                <a:solidFill>
                  <a:srgbClr val="FFFFFF"/>
                </a:solidFill>
              </a:rPr>
              <a:pPr/>
              <a:t>‹#›</a:t>
            </a:fld>
            <a:endParaRPr lang="en-US" dirty="0"/>
          </a:p>
        </p:txBody>
      </p:sp>
      <p:sp>
        <p:nvSpPr>
          <p:cNvPr id="12" name="Rectangle 11"/>
          <p:cNvSpPr>
            <a:spLocks noGrp="1"/>
          </p:cNvSpPr>
          <p:nvPr>
            <p:ph type="ftr" sz="quarter" idx="18"/>
          </p:nvPr>
        </p:nvSpPr>
        <p:spPr/>
        <p:txBody>
          <a:bodyPr/>
          <a:lstStyle>
            <a:extLst/>
          </a:lstStyle>
          <a:p>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rot="16200000">
            <a:off x="5315559" y="3268980"/>
            <a:ext cx="6858000" cy="32004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lang="en-US" dirty="0"/>
          </a:p>
        </p:txBody>
      </p:sp>
      <p:sp>
        <p:nvSpPr>
          <p:cNvPr id="8" name="Rectangle 7"/>
          <p:cNvSpPr/>
          <p:nvPr/>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lang="en-US" dirty="0"/>
          </a:p>
        </p:txBody>
      </p:sp>
      <p:sp>
        <p:nvSpPr>
          <p:cNvPr id="2" name="Title Placeholder 1"/>
          <p:cNvSpPr>
            <a:spLocks noGrp="1"/>
          </p:cNvSpPr>
          <p:nvPr>
            <p:ph type="title"/>
          </p:nvPr>
        </p:nvSpPr>
        <p:spPr>
          <a:xfrm>
            <a:off x="457200" y="274638"/>
            <a:ext cx="7848600" cy="1143000"/>
          </a:xfrm>
          <a:prstGeom prst="rect">
            <a:avLst/>
          </a:prstGeom>
        </p:spPr>
        <p:txBody>
          <a:bodyPr vert="horz" rtlCol="0" anchor="ctr">
            <a:normAutofit/>
          </a:bodyPr>
          <a:lstStyle>
            <a:extLst/>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7848600" cy="4525963"/>
          </a:xfrm>
          <a:prstGeom prst="rect">
            <a:avLst/>
          </a:prstGeom>
        </p:spPr>
        <p:txBody>
          <a:bodyPr vert="horz" rtlCol="0">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696200" y="1012825"/>
            <a:ext cx="2133600" cy="365125"/>
          </a:xfrm>
          <a:prstGeom prst="rect">
            <a:avLst/>
          </a:prstGeom>
        </p:spPr>
        <p:txBody>
          <a:bodyPr vert="horz" rtlCol="0" anchor="ctr"/>
          <a:lstStyle>
            <a:lvl1pPr algn="r">
              <a:defRPr sz="1200">
                <a:solidFill>
                  <a:schemeClr val="bg1"/>
                </a:solidFill>
              </a:defRPr>
            </a:lvl1pPr>
            <a:extLst/>
          </a:lstStyle>
          <a:p>
            <a:pPr algn="r"/>
            <a:fld id="{44FE80F6-D64A-4023-857B-378C10C2E47B}" type="datetime1">
              <a:rPr lang="en-US" smtClean="0">
                <a:solidFill>
                  <a:schemeClr val="bg1"/>
                </a:solidFill>
              </a:rPr>
              <a:t>8/31/2011</a:t>
            </a:fld>
            <a:endParaRPr lang="en-US" dirty="0">
              <a:solidFill>
                <a:schemeClr val="bg1"/>
              </a:solidFill>
            </a:endParaRPr>
          </a:p>
        </p:txBody>
      </p:sp>
      <p:sp>
        <p:nvSpPr>
          <p:cNvPr id="5" name="Footer Placeholder 4"/>
          <p:cNvSpPr>
            <a:spLocks noGrp="1"/>
          </p:cNvSpPr>
          <p:nvPr>
            <p:ph type="ftr" sz="quarter" idx="3"/>
          </p:nvPr>
        </p:nvSpPr>
        <p:spPr>
          <a:xfrm rot="16200000">
            <a:off x="7162800" y="3832226"/>
            <a:ext cx="3200400" cy="365125"/>
          </a:xfrm>
          <a:prstGeom prst="rect">
            <a:avLst/>
          </a:prstGeom>
        </p:spPr>
        <p:txBody>
          <a:bodyPr vert="horz" rtlCol="0" anchor="ctr"/>
          <a:lstStyle>
            <a:lvl1pPr algn="l">
              <a:defRPr sz="1200">
                <a:solidFill>
                  <a:schemeClr val="bg1"/>
                </a:solidFill>
              </a:defRPr>
            </a:lvl1pPr>
            <a:extLst/>
          </a:lstStyle>
          <a:p>
            <a:pPr algn="l"/>
            <a:endParaRPr lang="en-US" dirty="0">
              <a:solidFill>
                <a:schemeClr val="bg1"/>
              </a:solidFill>
            </a:endParaRPr>
          </a:p>
        </p:txBody>
      </p:sp>
      <p:sp>
        <p:nvSpPr>
          <p:cNvPr id="6" name="Slide Number Placeholder 5"/>
          <p:cNvSpPr>
            <a:spLocks noGrp="1"/>
          </p:cNvSpPr>
          <p:nvPr>
            <p:ph type="sldNum" sz="quarter" idx="4"/>
          </p:nvPr>
        </p:nvSpPr>
        <p:spPr>
          <a:xfrm rot="5400000">
            <a:off x="8278813" y="5962650"/>
            <a:ext cx="968375" cy="365125"/>
          </a:xfrm>
          <a:prstGeom prst="rect">
            <a:avLst/>
          </a:prstGeom>
        </p:spPr>
        <p:txBody>
          <a:bodyPr vert="horz" rtlCol="0" anchor="ctr"/>
          <a:lstStyle>
            <a:lvl1pPr algn="r">
              <a:defRPr sz="1200">
                <a:solidFill>
                  <a:schemeClr val="bg1"/>
                </a:solidFill>
              </a:defRPr>
            </a:lvl1pPr>
            <a:extLst/>
          </a:lstStyle>
          <a:p>
            <a:fld id="{8A4431D5-1B33-458B-8AFD-CECCB0FA18CB}" type="slidenum">
              <a:rPr lang="en-US" smtClean="0">
                <a:solidFill>
                  <a:schemeClr val="bg1"/>
                </a:solidFill>
              </a:rPr>
              <a:pPr/>
              <a:t>‹#›</a:t>
            </a:fld>
            <a:endParaRPr lang="en-US" dirty="0">
              <a:solidFill>
                <a:schemeClr val="bg1"/>
              </a:solidFill>
            </a:endParaRPr>
          </a:p>
        </p:txBody>
      </p:sp>
      <p:sp>
        <p:nvSpPr>
          <p:cNvPr id="7" name="Rectangle 6"/>
          <p:cNvSpPr/>
          <p:nvPr/>
        </p:nvSpPr>
        <p:spPr>
          <a:xfrm>
            <a:off x="8895749" y="-733"/>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p:fade/>
  </p:transition>
  <p:timing>
    <p:tnLst>
      <p:par>
        <p:cTn id="1" dur="indefinite" restart="never" nodeType="tmRoot"/>
      </p:par>
    </p:tnLst>
  </p:timing>
  <p:hf hdr="0" ftr="0" dt="0"/>
  <p:txStyles>
    <p:titleStyle>
      <a:lvl1pPr algn="ctr" rtl="0" eaLnBrk="1" latinLnBrk="0" hangingPunct="1">
        <a:spcBef>
          <a:spcPct val="0"/>
        </a:spcBef>
        <a:buNone/>
        <a:defRPr sz="4400" kern="1200">
          <a:solidFill>
            <a:schemeClr val="tx2"/>
          </a:solidFill>
          <a:latin typeface="+mj-lt"/>
          <a:ea typeface="+mj-ea"/>
          <a:cs typeface="+mj-cs"/>
        </a:defRPr>
      </a:lvl1pPr>
      <a:extLst/>
    </p:titleStyle>
    <p:bodyStyle>
      <a:lvl1pPr marL="342900" indent="-342900" algn="l"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3.xml"/><Relationship Id="rId1" Type="http://schemas.openxmlformats.org/officeDocument/2006/relationships/slideLayout" Target="../slideLayouts/slideLayout2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28600" y="4572000"/>
            <a:ext cx="8672946" cy="2133600"/>
          </a:xfrm>
        </p:spPr>
        <p:txBody>
          <a:bodyPr/>
          <a:lstStyle/>
          <a:p>
            <a:pPr algn="ctr"/>
            <a:r>
              <a:rPr lang="en-US" sz="4000" dirty="0" smtClean="0"/>
              <a:t>Oklahoma Supports for Early Childhood Health &amp; Education (ages 0-5)</a:t>
            </a:r>
            <a:endParaRPr lang="en-US" sz="4000" dirty="0"/>
          </a:p>
          <a:p>
            <a:pPr algn="ctr"/>
            <a:r>
              <a:rPr lang="en-US" sz="3200" dirty="0" smtClean="0"/>
              <a:t>A Fiscal Map</a:t>
            </a:r>
          </a:p>
        </p:txBody>
      </p:sp>
      <p:pic>
        <p:nvPicPr>
          <p:cNvPr id="8" name="Picture Placeholder 7"/>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909" r="909"/>
          <a:stretch>
            <a:fillRect/>
          </a:stretch>
        </p:blipFill>
        <p:spPr>
          <a:xfrm>
            <a:off x="3733801" y="1934261"/>
            <a:ext cx="3352800" cy="2561539"/>
          </a:xfrm>
        </p:spPr>
      </p:pic>
      <p:sp>
        <p:nvSpPr>
          <p:cNvPr id="7" name="Rectangle 6"/>
          <p:cNvSpPr>
            <a:spLocks noGrp="1"/>
          </p:cNvSpPr>
          <p:nvPr>
            <p:ph type="body" sz="quarter" idx="15"/>
          </p:nvPr>
        </p:nvSpPr>
        <p:spPr>
          <a:xfrm rot="16200000">
            <a:off x="6248400" y="1981200"/>
            <a:ext cx="4419600" cy="762000"/>
          </a:xfrm>
        </p:spPr>
        <p:txBody>
          <a:bodyPr>
            <a:normAutofit fontScale="62500" lnSpcReduction="20000"/>
          </a:bodyPr>
          <a:lstStyle/>
          <a:p>
            <a:r>
              <a:rPr lang="en-US" sz="2600" dirty="0" smtClean="0"/>
              <a:t>Presented at Smart Start Oklahoma Conference</a:t>
            </a:r>
          </a:p>
          <a:p>
            <a:r>
              <a:rPr lang="en-US" sz="3800" dirty="0" smtClean="0"/>
              <a:t>August 2011</a:t>
            </a:r>
          </a:p>
        </p:txBody>
      </p:sp>
      <p:pic>
        <p:nvPicPr>
          <p:cNvPr id="1026" name="Picture 2" descr="C:\Documents and Settings\Gene\My Documents\My Dropbox\OKPolicy\Shared Files\Stock Photos\People\First Smil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70294"/>
            <a:ext cx="3331228" cy="25320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3733800" y="274638"/>
            <a:ext cx="3352800" cy="1477962"/>
          </a:xfrm>
          <a:prstGeom prst="rect">
            <a:avLst/>
          </a:prstGeom>
        </p:spPr>
        <p:txBody>
          <a:bodyPr>
            <a:normAutofit fontScale="97500"/>
          </a:bodyPr>
          <a:lstStyle>
            <a:lvl1pPr algn="ctr" rtl="0" eaLnBrk="1" latinLnBrk="0" hangingPunct="1">
              <a:spcBef>
                <a:spcPct val="0"/>
              </a:spcBef>
              <a:buNone/>
              <a:defRPr sz="4400" kern="1200">
                <a:solidFill>
                  <a:schemeClr val="tx2"/>
                </a:solidFill>
                <a:latin typeface="+mj-lt"/>
                <a:ea typeface="+mj-ea"/>
                <a:cs typeface="+mj-cs"/>
              </a:defRPr>
            </a:lvl1pPr>
            <a:extLst/>
          </a:lstStyle>
          <a:p>
            <a:r>
              <a:rPr lang="en-US" sz="1800" b="1" dirty="0" smtClean="0"/>
              <a:t>Prepared by:</a:t>
            </a:r>
            <a:endParaRPr lang="en-US" sz="1800" b="1" dirty="0"/>
          </a:p>
        </p:txBody>
      </p:sp>
      <p:pic>
        <p:nvPicPr>
          <p:cNvPr id="2050" name="Picture 2" descr="C:\Documents and Settings\Gene\My Documents\My Dropbox\OKPolicy\Gene's Files\Graphics\OK-Policy-logo-transparen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9650" y="760610"/>
            <a:ext cx="3721100" cy="86205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3"/>
          </p:nvPr>
        </p:nvSpPr>
        <p:spPr/>
        <p:txBody>
          <a:bodyPr vert="horz"/>
          <a:lstStyle/>
          <a:p>
            <a:fld id="{8A4431D5-1B33-458B-8AFD-CECCB0FA18CB}" type="slidenum">
              <a:rPr lang="en-US" smtClean="0">
                <a:solidFill>
                  <a:schemeClr val="bg1"/>
                </a:solidFill>
              </a:rPr>
              <a:pPr/>
              <a:t>1</a:t>
            </a:fld>
            <a:endParaRPr lang="en-US" dirty="0"/>
          </a:p>
        </p:txBody>
      </p:sp>
      <p:pic>
        <p:nvPicPr>
          <p:cNvPr id="9" name="Picture 2" descr="C:\Documents and Settings\Gene\Desktop\smartstartoklahoma-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0114" y="3200400"/>
            <a:ext cx="2260600" cy="93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228600" y="228600"/>
            <a:ext cx="8077200" cy="1066800"/>
          </a:xfrm>
        </p:spPr>
        <p:txBody>
          <a:bodyPr>
            <a:normAutofit fontScale="47500" lnSpcReduction="20000"/>
          </a:bodyPr>
          <a:lstStyle/>
          <a:p>
            <a:pPr algn="ctr"/>
            <a:r>
              <a:rPr lang="en-US" sz="6000" dirty="0" smtClean="0">
                <a:solidFill>
                  <a:schemeClr val="accent1"/>
                </a:solidFill>
              </a:rPr>
              <a:t>Spending on Young Children as a </a:t>
            </a:r>
          </a:p>
          <a:p>
            <a:pPr algn="ctr"/>
            <a:r>
              <a:rPr lang="en-US" sz="6000" dirty="0" smtClean="0">
                <a:solidFill>
                  <a:schemeClr val="accent1"/>
                </a:solidFill>
              </a:rPr>
              <a:t>Percentage of All Spending, FY 2009</a:t>
            </a:r>
          </a:p>
          <a:p>
            <a:endParaRPr lang="en-US" sz="2800" dirty="0">
              <a:solidFill>
                <a:schemeClr val="accent1"/>
              </a:solidFill>
            </a:endParaRPr>
          </a:p>
        </p:txBody>
      </p:sp>
      <p:graphicFrame>
        <p:nvGraphicFramePr>
          <p:cNvPr id="4" name="Chart 3"/>
          <p:cNvGraphicFramePr>
            <a:graphicFrameLocks/>
          </p:cNvGraphicFramePr>
          <p:nvPr>
            <p:extLst>
              <p:ext uri="{D42A27DB-BD31-4B8C-83A1-F6EECF244321}">
                <p14:modId xmlns:p14="http://schemas.microsoft.com/office/powerpoint/2010/main" val="363680126"/>
              </p:ext>
            </p:extLst>
          </p:nvPr>
        </p:nvGraphicFramePr>
        <p:xfrm>
          <a:off x="506976" y="1805220"/>
          <a:ext cx="3710448" cy="2819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31560543"/>
              </p:ext>
            </p:extLst>
          </p:nvPr>
        </p:nvGraphicFramePr>
        <p:xfrm>
          <a:off x="4191000" y="1828800"/>
          <a:ext cx="4152900" cy="26670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4648200" y="1219200"/>
            <a:ext cx="3429000" cy="738664"/>
          </a:xfrm>
          <a:prstGeom prst="rect">
            <a:avLst/>
          </a:prstGeom>
          <a:noFill/>
        </p:spPr>
        <p:txBody>
          <a:bodyPr wrap="square" rtlCol="0">
            <a:spAutoFit/>
          </a:bodyPr>
          <a:lstStyle/>
          <a:p>
            <a:pPr algn="ctr">
              <a:defRPr sz="1800" b="1" i="0" u="none" strike="noStrike" kern="1200" baseline="0">
                <a:solidFill>
                  <a:prstClr val="black"/>
                </a:solidFill>
                <a:latin typeface="+mn-lt"/>
                <a:ea typeface="+mn-ea"/>
                <a:cs typeface="+mn-cs"/>
              </a:defRPr>
            </a:pPr>
            <a:r>
              <a:rPr lang="en-US" sz="1400" dirty="0"/>
              <a:t>FY 2009 spending on education for children ages 0-5 made up about </a:t>
            </a:r>
            <a:r>
              <a:rPr lang="en-US" sz="1400" dirty="0" smtClean="0"/>
              <a:t>1 out of every 20 dollars of all state spending on education.</a:t>
            </a:r>
            <a:endParaRPr lang="en-US" sz="1400" dirty="0"/>
          </a:p>
        </p:txBody>
      </p:sp>
      <p:sp>
        <p:nvSpPr>
          <p:cNvPr id="3" name="TextBox 2"/>
          <p:cNvSpPr txBox="1"/>
          <p:nvPr/>
        </p:nvSpPr>
        <p:spPr>
          <a:xfrm>
            <a:off x="838200" y="1219200"/>
            <a:ext cx="3048000" cy="738664"/>
          </a:xfrm>
          <a:prstGeom prst="rect">
            <a:avLst/>
          </a:prstGeom>
          <a:noFill/>
        </p:spPr>
        <p:txBody>
          <a:bodyPr wrap="square" rtlCol="0">
            <a:spAutoFit/>
          </a:bodyPr>
          <a:lstStyle/>
          <a:p>
            <a:pPr algn="ctr"/>
            <a:r>
              <a:rPr lang="en-US" sz="1400" b="1" dirty="0"/>
              <a:t>In </a:t>
            </a:r>
            <a:r>
              <a:rPr lang="en-US" sz="1400" b="1" dirty="0" smtClean="0"/>
              <a:t>FY 2009</a:t>
            </a:r>
            <a:r>
              <a:rPr lang="en-US" sz="1400" b="1" dirty="0"/>
              <a:t>, </a:t>
            </a:r>
            <a:r>
              <a:rPr lang="en-US" sz="1400" b="1" dirty="0" smtClean="0"/>
              <a:t>spending </a:t>
            </a:r>
            <a:r>
              <a:rPr lang="en-US" sz="1400" b="1" dirty="0"/>
              <a:t>on </a:t>
            </a:r>
            <a:r>
              <a:rPr lang="en-US" sz="1400" b="1" dirty="0" smtClean="0"/>
              <a:t>children ages </a:t>
            </a:r>
            <a:r>
              <a:rPr lang="en-US" sz="1400" b="1" dirty="0"/>
              <a:t>0-5 made up about 1 out of every 10 dollars spent by the state</a:t>
            </a:r>
            <a:r>
              <a:rPr lang="en-US" sz="1400" b="1" dirty="0" smtClean="0"/>
              <a:t>.</a:t>
            </a:r>
            <a:endParaRPr lang="en-US" sz="1400" b="1" dirty="0"/>
          </a:p>
        </p:txBody>
      </p:sp>
      <p:sp>
        <p:nvSpPr>
          <p:cNvPr id="8" name="TextBox 7"/>
          <p:cNvSpPr txBox="1"/>
          <p:nvPr/>
        </p:nvSpPr>
        <p:spPr>
          <a:xfrm>
            <a:off x="371168" y="4507935"/>
            <a:ext cx="3581400" cy="1815882"/>
          </a:xfrm>
          <a:prstGeom prst="rect">
            <a:avLst/>
          </a:prstGeom>
          <a:noFill/>
        </p:spPr>
        <p:txBody>
          <a:bodyPr wrap="square" rtlCol="0">
            <a:spAutoFit/>
          </a:bodyPr>
          <a:lstStyle/>
          <a:p>
            <a:pPr algn="ctr"/>
            <a:r>
              <a:rPr lang="en-US" sz="1400" dirty="0" smtClean="0"/>
              <a:t>Spending on </a:t>
            </a:r>
            <a:r>
              <a:rPr lang="en-US" sz="1400" dirty="0"/>
              <a:t>children ages 0-5: </a:t>
            </a:r>
          </a:p>
          <a:p>
            <a:pPr algn="ctr"/>
            <a:endParaRPr lang="en-US" sz="1600" dirty="0" smtClean="0"/>
          </a:p>
          <a:p>
            <a:pPr algn="ctr"/>
            <a:r>
              <a:rPr lang="en-US" sz="1600" b="1" dirty="0" smtClean="0"/>
              <a:t>$1.38 billion</a:t>
            </a:r>
          </a:p>
          <a:p>
            <a:pPr marL="285750" indent="-285750" algn="ctr">
              <a:buFont typeface="Arial" pitchFamily="34" charset="0"/>
              <a:buChar char="•"/>
            </a:pPr>
            <a:endParaRPr lang="en-US" sz="1600" dirty="0"/>
          </a:p>
          <a:p>
            <a:pPr algn="ctr"/>
            <a:r>
              <a:rPr lang="en-US" sz="1400" dirty="0" smtClean="0"/>
              <a:t>Total state direct expenditures: </a:t>
            </a:r>
          </a:p>
          <a:p>
            <a:pPr algn="ctr"/>
            <a:endParaRPr lang="en-US" sz="1600" dirty="0" smtClean="0"/>
          </a:p>
          <a:p>
            <a:pPr algn="ctr"/>
            <a:r>
              <a:rPr lang="en-US" sz="1600" b="1" dirty="0" smtClean="0"/>
              <a:t>$13.65 billion</a:t>
            </a:r>
            <a:endParaRPr lang="en-US" sz="1600" b="1" dirty="0"/>
          </a:p>
        </p:txBody>
      </p:sp>
      <p:sp>
        <p:nvSpPr>
          <p:cNvPr id="9" name="TextBox 8"/>
          <p:cNvSpPr txBox="1"/>
          <p:nvPr/>
        </p:nvSpPr>
        <p:spPr>
          <a:xfrm>
            <a:off x="4372897" y="4495056"/>
            <a:ext cx="3979606" cy="1969770"/>
          </a:xfrm>
          <a:prstGeom prst="rect">
            <a:avLst/>
          </a:prstGeom>
          <a:noFill/>
        </p:spPr>
        <p:txBody>
          <a:bodyPr wrap="square" rtlCol="0">
            <a:spAutoFit/>
          </a:bodyPr>
          <a:lstStyle/>
          <a:p>
            <a:pPr algn="ctr"/>
            <a:r>
              <a:rPr lang="en-US" sz="1400" dirty="0" smtClean="0"/>
              <a:t>Spending on education for children </a:t>
            </a:r>
            <a:r>
              <a:rPr lang="en-US" sz="1400" dirty="0"/>
              <a:t>ages 0-5: </a:t>
            </a:r>
          </a:p>
          <a:p>
            <a:pPr algn="ctr"/>
            <a:endParaRPr lang="en-US" sz="1600" dirty="0" smtClean="0"/>
          </a:p>
          <a:p>
            <a:pPr algn="ctr"/>
            <a:r>
              <a:rPr lang="en-US" sz="1600" b="1" dirty="0" smtClean="0"/>
              <a:t>$0.43 billion</a:t>
            </a:r>
          </a:p>
          <a:p>
            <a:pPr marL="285750" indent="-285750" algn="ctr">
              <a:buFont typeface="Arial" pitchFamily="34" charset="0"/>
              <a:buChar char="•"/>
            </a:pPr>
            <a:endParaRPr lang="en-US" sz="1600" dirty="0"/>
          </a:p>
          <a:p>
            <a:pPr algn="ctr"/>
            <a:r>
              <a:rPr lang="en-US" sz="1400" dirty="0" smtClean="0"/>
              <a:t>Total state education expenditures (including postsecondary): </a:t>
            </a:r>
          </a:p>
          <a:p>
            <a:pPr algn="ctr"/>
            <a:endParaRPr lang="en-US" sz="1600" dirty="0" smtClean="0"/>
          </a:p>
          <a:p>
            <a:pPr algn="ctr"/>
            <a:r>
              <a:rPr lang="en-US" sz="1600" b="1" dirty="0" smtClean="0"/>
              <a:t>$7.39 billion</a:t>
            </a:r>
            <a:endParaRPr lang="en-US" sz="1600" b="1" dirty="0"/>
          </a:p>
        </p:txBody>
      </p:sp>
      <p:cxnSp>
        <p:nvCxnSpPr>
          <p:cNvPr id="13" name="Straight Connector 12"/>
          <p:cNvCxnSpPr/>
          <p:nvPr/>
        </p:nvCxnSpPr>
        <p:spPr>
          <a:xfrm>
            <a:off x="4267200" y="1371600"/>
            <a:ext cx="0" cy="5041862"/>
          </a:xfrm>
          <a:prstGeom prst="line">
            <a:avLst/>
          </a:prstGeom>
          <a:ln w="38100" cmpd="sng"/>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3"/>
          </p:nvPr>
        </p:nvSpPr>
        <p:spPr/>
        <p:txBody>
          <a:bodyPr/>
          <a:lstStyle/>
          <a:p>
            <a:fld id="{8A4431D5-1B33-458B-8AFD-CECCB0FA18CB}" type="slidenum">
              <a:rPr lang="en-US" smtClean="0">
                <a:solidFill>
                  <a:srgbClr val="FFFFFF"/>
                </a:solidFill>
              </a:rPr>
              <a:pPr/>
              <a:t>10</a:t>
            </a:fld>
            <a:endParaRPr lang="en-US" dirty="0"/>
          </a:p>
        </p:txBody>
      </p:sp>
      <p:sp>
        <p:nvSpPr>
          <p:cNvPr id="6" name="TextBox 5"/>
          <p:cNvSpPr txBox="1"/>
          <p:nvPr/>
        </p:nvSpPr>
        <p:spPr>
          <a:xfrm>
            <a:off x="1396857" y="6513108"/>
            <a:ext cx="5952079" cy="276999"/>
          </a:xfrm>
          <a:prstGeom prst="rect">
            <a:avLst/>
          </a:prstGeom>
          <a:noFill/>
        </p:spPr>
        <p:txBody>
          <a:bodyPr wrap="none" rtlCol="0">
            <a:spAutoFit/>
          </a:bodyPr>
          <a:lstStyle/>
          <a:p>
            <a:r>
              <a:rPr lang="en-US" sz="1200" dirty="0" smtClean="0"/>
              <a:t>Total state expenditures numbers from 2009 Census Bureau state government finances data.</a:t>
            </a:r>
            <a:endParaRPr lang="en-US" sz="1200" dirty="0"/>
          </a:p>
        </p:txBody>
      </p:sp>
    </p:spTree>
    <p:extLst>
      <p:ext uri="{BB962C8B-B14F-4D97-AF65-F5344CB8AC3E}">
        <p14:creationId xmlns:p14="http://schemas.microsoft.com/office/powerpoint/2010/main" val="411063367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4"/>
          <p:cNvSpPr>
            <a:spLocks noGrp="1"/>
          </p:cNvSpPr>
          <p:nvPr>
            <p:ph type="body" sz="quarter" idx="11"/>
          </p:nvPr>
        </p:nvSpPr>
        <p:spPr>
          <a:xfrm>
            <a:off x="228600" y="85859"/>
            <a:ext cx="8077200" cy="762000"/>
          </a:xfrm>
        </p:spPr>
        <p:txBody>
          <a:bodyPr>
            <a:normAutofit fontScale="85000" lnSpcReduction="10000"/>
          </a:bodyPr>
          <a:lstStyle/>
          <a:p>
            <a:pPr algn="ctr"/>
            <a:r>
              <a:rPr lang="en-US" sz="4000" dirty="0" smtClean="0">
                <a:solidFill>
                  <a:schemeClr val="accent3"/>
                </a:solidFill>
              </a:rPr>
              <a:t>Major Programs: Head Start/Early Head Start</a:t>
            </a:r>
          </a:p>
        </p:txBody>
      </p:sp>
      <p:sp>
        <p:nvSpPr>
          <p:cNvPr id="12" name="TextBox 11"/>
          <p:cNvSpPr txBox="1"/>
          <p:nvPr/>
        </p:nvSpPr>
        <p:spPr>
          <a:xfrm>
            <a:off x="88006" y="990600"/>
            <a:ext cx="3505200" cy="3323987"/>
          </a:xfrm>
          <a:prstGeom prst="rect">
            <a:avLst/>
          </a:prstGeom>
          <a:noFill/>
        </p:spPr>
        <p:txBody>
          <a:bodyPr wrap="square" rtlCol="0">
            <a:spAutoFit/>
          </a:bodyPr>
          <a:lstStyle/>
          <a:p>
            <a:pPr algn="ctr"/>
            <a:r>
              <a:rPr lang="en-US" sz="1500" dirty="0"/>
              <a:t>Head </a:t>
            </a:r>
            <a:r>
              <a:rPr lang="en-US" sz="1500" dirty="0" smtClean="0"/>
              <a:t>Start and Early Head Start provide </a:t>
            </a:r>
            <a:r>
              <a:rPr lang="en-US" sz="1500" dirty="0"/>
              <a:t>comprehensive child development services to economically disadvantaged children and families, with a </a:t>
            </a:r>
            <a:r>
              <a:rPr lang="en-US" sz="1500" dirty="0" smtClean="0"/>
              <a:t>special focus </a:t>
            </a:r>
            <a:r>
              <a:rPr lang="en-US" sz="1500" dirty="0"/>
              <a:t>on helping preschoolers develop the early reading and math skills they need to be successful in school</a:t>
            </a:r>
            <a:r>
              <a:rPr lang="en-US" sz="1500" dirty="0" smtClean="0"/>
              <a:t>. In Oklahoma, Head Start programs are </a:t>
            </a:r>
            <a:r>
              <a:rPr lang="en-US" sz="1500" dirty="0"/>
              <a:t>administered </a:t>
            </a:r>
            <a:r>
              <a:rPr lang="en-US" sz="1500" dirty="0" smtClean="0"/>
              <a:t>by </a:t>
            </a:r>
            <a:r>
              <a:rPr lang="en-US" sz="1500" dirty="0"/>
              <a:t>Community Action </a:t>
            </a:r>
            <a:r>
              <a:rPr lang="en-US" sz="1500" dirty="0" smtClean="0"/>
              <a:t>agencies, private nonprofit agencies,</a:t>
            </a:r>
            <a:r>
              <a:rPr lang="en-US" sz="1500" dirty="0"/>
              <a:t>  American Indian Tribes, and a school district</a:t>
            </a:r>
            <a:r>
              <a:rPr lang="en-US" sz="1500" dirty="0" smtClean="0"/>
              <a:t>. The programs are funded primarily with federal grants , along with state funds through the Oklahoma Department of Commerce.</a:t>
            </a:r>
            <a:endParaRPr lang="en-US" sz="1500" dirty="0"/>
          </a:p>
        </p:txBody>
      </p:sp>
      <p:graphicFrame>
        <p:nvGraphicFramePr>
          <p:cNvPr id="3" name="Table 2"/>
          <p:cNvGraphicFramePr>
            <a:graphicFrameLocks noGrp="1"/>
          </p:cNvGraphicFramePr>
          <p:nvPr>
            <p:extLst>
              <p:ext uri="{D42A27DB-BD31-4B8C-83A1-F6EECF244321}">
                <p14:modId xmlns:p14="http://schemas.microsoft.com/office/powerpoint/2010/main" val="2946714821"/>
              </p:ext>
            </p:extLst>
          </p:nvPr>
        </p:nvGraphicFramePr>
        <p:xfrm>
          <a:off x="381000" y="4724400"/>
          <a:ext cx="7817476" cy="1935180"/>
        </p:xfrm>
        <a:graphic>
          <a:graphicData uri="http://schemas.openxmlformats.org/drawingml/2006/table">
            <a:tbl>
              <a:tblPr>
                <a:tableStyleId>{69CF1AB2-1976-4502-BF36-3FF5EA218861}</a:tableStyleId>
              </a:tblPr>
              <a:tblGrid>
                <a:gridCol w="2046513"/>
                <a:gridCol w="882619"/>
                <a:gridCol w="814724"/>
                <a:gridCol w="814724"/>
                <a:gridCol w="814724"/>
                <a:gridCol w="814724"/>
                <a:gridCol w="814724"/>
                <a:gridCol w="814724"/>
              </a:tblGrid>
              <a:tr h="177315">
                <a:tc>
                  <a:txBody>
                    <a:bodyPr/>
                    <a:lstStyle/>
                    <a:p>
                      <a:pPr algn="ctr" fontAlgn="b"/>
                      <a:r>
                        <a:rPr lang="en-US" sz="1200" b="1" u="none" strike="noStrike" dirty="0">
                          <a:effectLst/>
                        </a:rPr>
                        <a:t>Fiscal Year</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'04</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FY '05</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'06</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'07</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'08</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'09</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'10</a:t>
                      </a:r>
                      <a:endParaRPr lang="en-US" sz="1200" b="0" i="0" u="none" strike="noStrike">
                        <a:solidFill>
                          <a:srgbClr val="000000"/>
                        </a:solidFill>
                        <a:effectLst/>
                        <a:latin typeface="Calibri"/>
                      </a:endParaRPr>
                    </a:p>
                  </a:txBody>
                  <a:tcPr marL="9525" marR="9525" marT="9525" marB="0" anchor="ctr">
                    <a:solidFill>
                      <a:schemeClr val="bg1"/>
                    </a:solidFill>
                  </a:tcPr>
                </a:tc>
              </a:tr>
              <a:tr h="516790">
                <a:tc>
                  <a:txBody>
                    <a:bodyPr/>
                    <a:lstStyle/>
                    <a:p>
                      <a:pPr algn="ctr" fontAlgn="b"/>
                      <a:r>
                        <a:rPr lang="en-US" sz="1200" b="1" u="none" strike="noStrike" dirty="0">
                          <a:effectLst/>
                        </a:rPr>
                        <a:t>Region 6 Federal Funding</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$78.3M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$81.3M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$80.1M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$80.3M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$81.3M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$83.7M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$83.8M </a:t>
                      </a:r>
                      <a:endParaRPr lang="en-US" sz="1200" b="0" i="0" u="none" strike="noStrike" dirty="0">
                        <a:solidFill>
                          <a:srgbClr val="000000"/>
                        </a:solidFill>
                        <a:effectLst/>
                        <a:latin typeface="Calibri"/>
                      </a:endParaRPr>
                    </a:p>
                  </a:txBody>
                  <a:tcPr marL="9525" marR="9525" marT="9525" marB="0" anchor="ctr">
                    <a:solidFill>
                      <a:schemeClr val="bg1"/>
                    </a:solidFill>
                  </a:tcPr>
                </a:tc>
              </a:tr>
              <a:tr h="516790">
                <a:tc>
                  <a:txBody>
                    <a:bodyPr/>
                    <a:lstStyle/>
                    <a:p>
                      <a:pPr algn="ctr" fontAlgn="b"/>
                      <a:r>
                        <a:rPr lang="en-US" sz="1200" b="1" u="none" strike="noStrike" dirty="0">
                          <a:effectLst/>
                        </a:rPr>
                        <a:t>Region 6 State Funding</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N/A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N/A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a:t>
                      </a:r>
                      <a:r>
                        <a:rPr lang="en-US" sz="1200" u="none" strike="noStrike" dirty="0" smtClean="0">
                          <a:effectLst/>
                        </a:rPr>
                        <a:t>2.9M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smtClean="0">
                          <a:effectLst/>
                        </a:rPr>
                        <a:t> $2.9M</a:t>
                      </a:r>
                      <a:endParaRPr lang="en-US" sz="1200" b="0" i="0" u="none" strike="noStrike" dirty="0">
                        <a:solidFill>
                          <a:srgbClr val="000000"/>
                        </a:solidFill>
                        <a:effectLst/>
                        <a:latin typeface="+mn-lt"/>
                      </a:endParaRPr>
                    </a:p>
                  </a:txBody>
                  <a:tcPr marL="9525" marR="9525" marT="9525" marB="0" anchor="ctr">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$2.9M</a:t>
                      </a:r>
                      <a:endParaRPr lang="en-US" sz="1200" b="0" i="0" u="none" strike="noStrike" dirty="0" smtClean="0">
                        <a:solidFill>
                          <a:srgbClr val="000000"/>
                        </a:solidFill>
                        <a:effectLst/>
                        <a:latin typeface="+mn-lt"/>
                      </a:endParaRPr>
                    </a:p>
                  </a:txBody>
                  <a:tcPr marL="9525" marR="9525" marT="9525" marB="0" anchor="ctr">
                    <a:solidFill>
                      <a:schemeClr val="bg1"/>
                    </a:solidFill>
                  </a:tcPr>
                </a:tc>
                <a:tc>
                  <a:txBody>
                    <a:bodyPr/>
                    <a:lstStyle/>
                    <a:p>
                      <a:pPr algn="ctr" fontAlgn="b"/>
                      <a:r>
                        <a:rPr lang="en-US" sz="1200" u="none" strike="noStrike" dirty="0" smtClean="0">
                          <a:effectLst/>
                        </a:rPr>
                        <a:t>$2.7M</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smtClean="0">
                          <a:effectLst/>
                        </a:rPr>
                        <a:t>$2.5M</a:t>
                      </a:r>
                      <a:endParaRPr lang="en-US" sz="1200" b="0" i="0" u="none" strike="noStrike" dirty="0">
                        <a:solidFill>
                          <a:srgbClr val="000000"/>
                        </a:solidFill>
                        <a:effectLst/>
                        <a:latin typeface="Calibri"/>
                      </a:endParaRPr>
                    </a:p>
                  </a:txBody>
                  <a:tcPr marL="9525" marR="9525" marT="9525" marB="0" anchor="ctr">
                    <a:solidFill>
                      <a:schemeClr val="bg1"/>
                    </a:solidFill>
                  </a:tcPr>
                </a:tc>
              </a:tr>
              <a:tr h="516790">
                <a:tc>
                  <a:txBody>
                    <a:bodyPr/>
                    <a:lstStyle/>
                    <a:p>
                      <a:pPr algn="ctr" fontAlgn="b"/>
                      <a:r>
                        <a:rPr lang="en-US" sz="1200" b="1" u="none" strike="noStrike" dirty="0" smtClean="0">
                          <a:effectLst/>
                        </a:rPr>
                        <a:t>Region 11 (American </a:t>
                      </a:r>
                      <a:r>
                        <a:rPr lang="en-US" sz="1200" b="1" u="none" strike="noStrike" dirty="0">
                          <a:effectLst/>
                        </a:rPr>
                        <a:t>Indian)</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$20.6M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$20.6M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$20.4M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$20.7M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$20.9M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$23.1M </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 </a:t>
                      </a:r>
                      <a:r>
                        <a:rPr lang="en-US" sz="1200" u="none" strike="noStrike" dirty="0" smtClean="0">
                          <a:effectLst/>
                        </a:rPr>
                        <a:t>$24.3M </a:t>
                      </a:r>
                      <a:endParaRPr lang="en-US" sz="1200" b="0" i="0" u="none" strike="noStrike" dirty="0">
                        <a:solidFill>
                          <a:srgbClr val="000000"/>
                        </a:solidFill>
                        <a:effectLst/>
                        <a:latin typeface="Calibri"/>
                      </a:endParaRPr>
                    </a:p>
                  </a:txBody>
                  <a:tcPr marL="9525" marR="9525" marT="9525" marB="0" anchor="ctr">
                    <a:solidFill>
                      <a:schemeClr val="bg1"/>
                    </a:solidFill>
                  </a:tcPr>
                </a:tc>
              </a:tr>
              <a:tr h="177315">
                <a:tc>
                  <a:txBody>
                    <a:bodyPr/>
                    <a:lstStyle/>
                    <a:p>
                      <a:pPr algn="ctr" fontAlgn="b"/>
                      <a:r>
                        <a:rPr lang="en-US" sz="1200" b="1" u="none" strike="noStrike" dirty="0">
                          <a:effectLst/>
                        </a:rPr>
                        <a:t>Total Enrollment</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smtClean="0">
                          <a:effectLst/>
                        </a:rPr>
                        <a:t>N/A</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smtClean="0">
                          <a:effectLst/>
                        </a:rPr>
                        <a:t>N/A</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19,651</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19,819</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19,771</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19,745</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20,649</a:t>
                      </a:r>
                      <a:endParaRPr lang="en-US" sz="1200" b="0" i="0" u="none" strike="noStrike" dirty="0">
                        <a:solidFill>
                          <a:srgbClr val="000000"/>
                        </a:solidFill>
                        <a:effectLst/>
                        <a:latin typeface="Calibri"/>
                      </a:endParaRPr>
                    </a:p>
                  </a:txBody>
                  <a:tcPr marL="9525" marR="9525" marT="9525" marB="0" anchor="ctr">
                    <a:solidFill>
                      <a:schemeClr val="bg1"/>
                    </a:solid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2365614857"/>
              </p:ext>
            </p:extLst>
          </p:nvPr>
        </p:nvGraphicFramePr>
        <p:xfrm>
          <a:off x="3657600" y="838200"/>
          <a:ext cx="47244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11</a:t>
            </a:fld>
            <a:endParaRPr lang="en-US" dirty="0"/>
          </a:p>
        </p:txBody>
      </p:sp>
    </p:spTree>
    <p:extLst>
      <p:ext uri="{BB962C8B-B14F-4D97-AF65-F5344CB8AC3E}">
        <p14:creationId xmlns:p14="http://schemas.microsoft.com/office/powerpoint/2010/main" val="284562334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4"/>
          <p:cNvSpPr>
            <a:spLocks noGrp="1"/>
          </p:cNvSpPr>
          <p:nvPr>
            <p:ph type="body" sz="quarter" idx="11"/>
          </p:nvPr>
        </p:nvSpPr>
        <p:spPr>
          <a:xfrm>
            <a:off x="228600" y="84786"/>
            <a:ext cx="8077200" cy="762000"/>
          </a:xfrm>
        </p:spPr>
        <p:txBody>
          <a:bodyPr>
            <a:normAutofit lnSpcReduction="10000"/>
          </a:bodyPr>
          <a:lstStyle/>
          <a:p>
            <a:pPr algn="ctr"/>
            <a:r>
              <a:rPr lang="en-US" sz="4000" dirty="0" smtClean="0">
                <a:solidFill>
                  <a:schemeClr val="accent6"/>
                </a:solidFill>
              </a:rPr>
              <a:t>Major Programs: Pre-Kindergarten</a:t>
            </a:r>
          </a:p>
        </p:txBody>
      </p:sp>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12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85016642"/>
              </p:ext>
            </p:extLst>
          </p:nvPr>
        </p:nvGraphicFramePr>
        <p:xfrm>
          <a:off x="304801" y="4343400"/>
          <a:ext cx="8077199" cy="2355044"/>
        </p:xfrm>
        <a:graphic>
          <a:graphicData uri="http://schemas.openxmlformats.org/drawingml/2006/table">
            <a:tbl>
              <a:tblPr>
                <a:tableStyleId>{BC89EF96-8CEA-46FF-86C4-4CE0E7609802}</a:tableStyleId>
              </a:tblPr>
              <a:tblGrid>
                <a:gridCol w="842375"/>
                <a:gridCol w="1825651"/>
                <a:gridCol w="1753350"/>
                <a:gridCol w="1884398"/>
                <a:gridCol w="1771425"/>
              </a:tblGrid>
              <a:tr h="532109">
                <a:tc>
                  <a:txBody>
                    <a:bodyPr/>
                    <a:lstStyle/>
                    <a:p>
                      <a:pPr algn="ctr" fontAlgn="b"/>
                      <a:r>
                        <a:rPr lang="en-US" sz="1200" b="1" i="0" u="none" strike="noStrike" dirty="0" smtClean="0">
                          <a:effectLst/>
                          <a:latin typeface="Times New (W1)"/>
                        </a:rPr>
                        <a:t>Fiscal </a:t>
                      </a:r>
                    </a:p>
                    <a:p>
                      <a:pPr algn="ctr" fontAlgn="b"/>
                      <a:r>
                        <a:rPr lang="en-US" sz="1200" b="1" i="0" u="none" strike="noStrike" dirty="0" smtClean="0">
                          <a:effectLst/>
                          <a:latin typeface="Times New (W1)"/>
                        </a:rPr>
                        <a:t>Year</a:t>
                      </a:r>
                      <a:endParaRPr lang="en-US" sz="1200" b="1" i="0" u="none" strike="noStrike" dirty="0">
                        <a:effectLst/>
                        <a:latin typeface="Times New (W1)"/>
                      </a:endParaRPr>
                    </a:p>
                  </a:txBody>
                  <a:tcPr marL="9525" marR="9525" marT="9525" marB="0" anchor="ctr">
                    <a:solidFill>
                      <a:schemeClr val="bg1"/>
                    </a:solidFill>
                  </a:tcPr>
                </a:tc>
                <a:tc>
                  <a:txBody>
                    <a:bodyPr/>
                    <a:lstStyle/>
                    <a:p>
                      <a:pPr algn="ctr" fontAlgn="b"/>
                      <a:r>
                        <a:rPr lang="en-US" sz="1200" b="1" i="0" u="none" strike="noStrike" dirty="0" smtClean="0">
                          <a:effectLst/>
                          <a:latin typeface="Times New (W1)"/>
                        </a:rPr>
                        <a:t>Average Daily Attendance</a:t>
                      </a:r>
                    </a:p>
                    <a:p>
                      <a:pPr algn="ctr" fontAlgn="b"/>
                      <a:r>
                        <a:rPr lang="en-US" sz="1200" b="1" i="0" u="none" strike="noStrike" dirty="0" smtClean="0">
                          <a:effectLst/>
                          <a:latin typeface="Times New (W1)"/>
                        </a:rPr>
                        <a:t>Half-Day</a:t>
                      </a:r>
                      <a:endParaRPr lang="en-US" sz="1200" b="1" i="0" u="none" strike="noStrike" dirty="0">
                        <a:effectLst/>
                        <a:latin typeface="Times New (W1)"/>
                      </a:endParaRPr>
                    </a:p>
                  </a:txBody>
                  <a:tcPr marL="9525" marR="9525" marT="9525" marB="0" anchor="ctr">
                    <a:solidFill>
                      <a:schemeClr val="bg1"/>
                    </a:solidFill>
                  </a:tcPr>
                </a:tc>
                <a:tc>
                  <a:txBody>
                    <a:bodyPr/>
                    <a:lstStyle/>
                    <a:p>
                      <a:pPr algn="ctr" fontAlgn="b"/>
                      <a:r>
                        <a:rPr lang="en-US" sz="1200" b="1" i="0" u="none" strike="noStrike" dirty="0" smtClean="0">
                          <a:effectLst/>
                          <a:latin typeface="Times New (W1)"/>
                        </a:rPr>
                        <a:t>Average Daily Attendance</a:t>
                      </a:r>
                    </a:p>
                    <a:p>
                      <a:pPr algn="ctr" fontAlgn="b"/>
                      <a:r>
                        <a:rPr lang="en-US" sz="1200" b="1" i="0" u="none" strike="noStrike" dirty="0" smtClean="0">
                          <a:effectLst/>
                          <a:latin typeface="Times New (W1)"/>
                        </a:rPr>
                        <a:t>Full-Day</a:t>
                      </a:r>
                    </a:p>
                  </a:txBody>
                  <a:tcPr marL="9525" marR="9525" marT="9525" marB="0" anchor="ctr">
                    <a:solidFill>
                      <a:schemeClr val="bg1"/>
                    </a:solidFill>
                  </a:tcPr>
                </a:tc>
                <a:tc>
                  <a:txBody>
                    <a:bodyPr/>
                    <a:lstStyle/>
                    <a:p>
                      <a:pPr algn="ctr" fontAlgn="b"/>
                      <a:r>
                        <a:rPr lang="en-US" sz="1200" b="1" i="0" u="none" strike="noStrike" dirty="0" smtClean="0">
                          <a:effectLst/>
                          <a:latin typeface="Times New (W1)"/>
                        </a:rPr>
                        <a:t>Average Daily </a:t>
                      </a:r>
                    </a:p>
                    <a:p>
                      <a:pPr algn="ctr" fontAlgn="b"/>
                      <a:r>
                        <a:rPr lang="en-US" sz="1200" b="1" i="0" u="none" strike="noStrike" dirty="0" smtClean="0">
                          <a:effectLst/>
                          <a:latin typeface="Times New (W1)"/>
                        </a:rPr>
                        <a:t>Attendance</a:t>
                      </a:r>
                    </a:p>
                    <a:p>
                      <a:pPr algn="ctr" fontAlgn="b"/>
                      <a:r>
                        <a:rPr lang="en-US" sz="1200" b="1" i="0" u="none" strike="noStrike" dirty="0" smtClean="0">
                          <a:effectLst/>
                          <a:latin typeface="Times New (W1)"/>
                        </a:rPr>
                        <a:t>Total</a:t>
                      </a:r>
                      <a:endParaRPr lang="en-US" sz="1200" b="1" i="0" u="none" strike="noStrike" dirty="0">
                        <a:effectLst/>
                        <a:latin typeface="Times New (W1)"/>
                      </a:endParaRPr>
                    </a:p>
                  </a:txBody>
                  <a:tcPr marL="9525" marR="9525" marT="9525" marB="0" anchor="ctr">
                    <a:solidFill>
                      <a:schemeClr val="bg1"/>
                    </a:solidFill>
                  </a:tcPr>
                </a:tc>
                <a:tc>
                  <a:txBody>
                    <a:bodyPr/>
                    <a:lstStyle/>
                    <a:p>
                      <a:pPr algn="ctr" fontAlgn="b"/>
                      <a:r>
                        <a:rPr lang="en-US" sz="1200" b="1" i="0" u="none" strike="noStrike" dirty="0" smtClean="0">
                          <a:effectLst/>
                          <a:latin typeface="Times New (W1)"/>
                        </a:rPr>
                        <a:t>Funding</a:t>
                      </a:r>
                      <a:endParaRPr lang="en-US" sz="1200" b="1" i="0" u="none" strike="noStrike" dirty="0">
                        <a:effectLst/>
                        <a:latin typeface="Times New (W1)"/>
                      </a:endParaRPr>
                    </a:p>
                  </a:txBody>
                  <a:tcPr marL="9525" marR="9525" marT="9525" marB="0" anchor="ctr">
                    <a:solidFill>
                      <a:schemeClr val="bg1"/>
                    </a:solidFill>
                  </a:tcPr>
                </a:tc>
              </a:tr>
              <a:tr h="256697">
                <a:tc>
                  <a:txBody>
                    <a:bodyPr/>
                    <a:lstStyle/>
                    <a:p>
                      <a:pPr algn="ctr" fontAlgn="b"/>
                      <a:r>
                        <a:rPr lang="en-US" sz="1200" u="none" strike="noStrike" dirty="0">
                          <a:effectLst/>
                        </a:rPr>
                        <a:t>2010</a:t>
                      </a:r>
                      <a:endParaRPr lang="en-US" sz="1200" b="1"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a:effectLst/>
                        </a:rPr>
                        <a:t>14,491</a:t>
                      </a:r>
                      <a:endParaRPr lang="en-US" sz="1200" b="1" i="0" u="none" strike="noStrike">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19,680</a:t>
                      </a:r>
                      <a:endParaRPr lang="en-US" sz="1200" b="1"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34,621</a:t>
                      </a:r>
                      <a:endParaRPr lang="en-US" sz="1200" b="1" i="0" u="none" strike="noStrike" dirty="0">
                        <a:effectLst/>
                        <a:latin typeface="Times New (W1)"/>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$293.4 M</a:t>
                      </a:r>
                      <a:endParaRPr lang="en-US" sz="1200" b="0" i="0" u="none" strike="noStrike" dirty="0">
                        <a:solidFill>
                          <a:srgbClr val="000000"/>
                        </a:solidFill>
                        <a:effectLst/>
                        <a:latin typeface="Calibri"/>
                      </a:endParaRPr>
                    </a:p>
                  </a:txBody>
                  <a:tcPr marL="9525" marR="9525" marT="9525" marB="0" anchor="ctr">
                    <a:solidFill>
                      <a:schemeClr val="bg1"/>
                    </a:solidFill>
                  </a:tcPr>
                </a:tc>
              </a:tr>
              <a:tr h="256697">
                <a:tc>
                  <a:txBody>
                    <a:bodyPr/>
                    <a:lstStyle/>
                    <a:p>
                      <a:pPr algn="ctr" fontAlgn="b"/>
                      <a:r>
                        <a:rPr lang="en-US" sz="1200" u="none" strike="noStrike" dirty="0">
                          <a:effectLst/>
                        </a:rPr>
                        <a:t>2009</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14,850</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18,290</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a:effectLst/>
                        </a:rPr>
                        <a:t>33,140</a:t>
                      </a:r>
                      <a:endParaRPr lang="en-US" sz="1200" b="0" i="0" u="none" strike="noStrike">
                        <a:effectLst/>
                        <a:latin typeface="Times New (W1)"/>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$283.0 M</a:t>
                      </a:r>
                      <a:endParaRPr lang="en-US" sz="1200" b="0" i="0" u="none" strike="noStrike" dirty="0">
                        <a:solidFill>
                          <a:srgbClr val="000000"/>
                        </a:solidFill>
                        <a:effectLst/>
                        <a:latin typeface="Calibri"/>
                      </a:endParaRPr>
                    </a:p>
                  </a:txBody>
                  <a:tcPr marL="9525" marR="9525" marT="9525" marB="0" anchor="ctr">
                    <a:solidFill>
                      <a:schemeClr val="bg1"/>
                    </a:solidFill>
                  </a:tcPr>
                </a:tc>
              </a:tr>
              <a:tr h="256697">
                <a:tc>
                  <a:txBody>
                    <a:bodyPr/>
                    <a:lstStyle/>
                    <a:p>
                      <a:pPr algn="ctr" fontAlgn="b"/>
                      <a:r>
                        <a:rPr lang="en-US" sz="1200" u="none" strike="noStrike" dirty="0">
                          <a:effectLst/>
                        </a:rPr>
                        <a:t>2008</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15,666</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16,420</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32,086</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$263.7 M</a:t>
                      </a:r>
                      <a:endParaRPr lang="en-US" sz="1200" b="0" i="0" u="none" strike="noStrike" dirty="0">
                        <a:solidFill>
                          <a:srgbClr val="000000"/>
                        </a:solidFill>
                        <a:effectLst/>
                        <a:latin typeface="Calibri"/>
                      </a:endParaRPr>
                    </a:p>
                  </a:txBody>
                  <a:tcPr marL="9525" marR="9525" marT="9525" marB="0" anchor="ctr">
                    <a:solidFill>
                      <a:schemeClr val="bg1"/>
                    </a:solidFill>
                  </a:tcPr>
                </a:tc>
              </a:tr>
              <a:tr h="256697">
                <a:tc>
                  <a:txBody>
                    <a:bodyPr/>
                    <a:lstStyle/>
                    <a:p>
                      <a:pPr algn="ctr" fontAlgn="b"/>
                      <a:r>
                        <a:rPr lang="en-US" sz="1200" u="none" strike="noStrike" dirty="0">
                          <a:effectLst/>
                        </a:rPr>
                        <a:t>2007</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16,260</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15,236</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31,496</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$232.4 M</a:t>
                      </a:r>
                      <a:endParaRPr lang="en-US" sz="1200" b="0" i="0" u="none" strike="noStrike" dirty="0">
                        <a:solidFill>
                          <a:srgbClr val="000000"/>
                        </a:solidFill>
                        <a:effectLst/>
                        <a:latin typeface="Calibri"/>
                      </a:endParaRPr>
                    </a:p>
                  </a:txBody>
                  <a:tcPr marL="9525" marR="9525" marT="9525" marB="0" anchor="ctr">
                    <a:solidFill>
                      <a:schemeClr val="bg1"/>
                    </a:solidFill>
                  </a:tcPr>
                </a:tc>
              </a:tr>
              <a:tr h="256697">
                <a:tc>
                  <a:txBody>
                    <a:bodyPr/>
                    <a:lstStyle/>
                    <a:p>
                      <a:pPr algn="ctr" fontAlgn="b"/>
                      <a:r>
                        <a:rPr lang="en-US" sz="1200" u="none" strike="noStrike" dirty="0">
                          <a:effectLst/>
                        </a:rPr>
                        <a:t>2006</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16,672</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14,122</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30,794</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$213.8 M</a:t>
                      </a:r>
                      <a:endParaRPr lang="en-US" sz="1200" b="0" i="0" u="none" strike="noStrike" dirty="0">
                        <a:solidFill>
                          <a:srgbClr val="000000"/>
                        </a:solidFill>
                        <a:effectLst/>
                        <a:latin typeface="Calibri"/>
                      </a:endParaRPr>
                    </a:p>
                  </a:txBody>
                  <a:tcPr marL="9525" marR="9525" marT="9525" marB="0" anchor="ctr">
                    <a:solidFill>
                      <a:schemeClr val="bg1"/>
                    </a:solidFill>
                  </a:tcPr>
                </a:tc>
              </a:tr>
              <a:tr h="256697">
                <a:tc>
                  <a:txBody>
                    <a:bodyPr/>
                    <a:lstStyle/>
                    <a:p>
                      <a:pPr algn="ctr" fontAlgn="b"/>
                      <a:r>
                        <a:rPr lang="en-US" sz="1200" u="none" strike="noStrike" dirty="0">
                          <a:effectLst/>
                        </a:rPr>
                        <a:t>2005</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16,479</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13,206</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29,685</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$196.2 M</a:t>
                      </a:r>
                      <a:endParaRPr lang="en-US" sz="1200" b="0" i="0" u="none" strike="noStrike" dirty="0">
                        <a:solidFill>
                          <a:srgbClr val="000000"/>
                        </a:solidFill>
                        <a:effectLst/>
                        <a:latin typeface="Calibri"/>
                      </a:endParaRPr>
                    </a:p>
                  </a:txBody>
                  <a:tcPr marL="9525" marR="9525" marT="9525" marB="0" anchor="ctr">
                    <a:solidFill>
                      <a:schemeClr val="bg1"/>
                    </a:solidFill>
                  </a:tcPr>
                </a:tc>
              </a:tr>
              <a:tr h="256697">
                <a:tc>
                  <a:txBody>
                    <a:bodyPr/>
                    <a:lstStyle/>
                    <a:p>
                      <a:pPr algn="ctr" fontAlgn="b"/>
                      <a:r>
                        <a:rPr lang="en-US" sz="1200" u="none" strike="noStrike" dirty="0">
                          <a:effectLst/>
                        </a:rPr>
                        <a:t>2004</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15,453</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10,843</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u="none" strike="noStrike" dirty="0">
                          <a:effectLst/>
                        </a:rPr>
                        <a:t>26,296</a:t>
                      </a:r>
                      <a:endParaRPr lang="en-US" sz="1200" b="0" i="0" u="none" strike="noStrike" dirty="0">
                        <a:effectLst/>
                        <a:latin typeface="Times New (W1)"/>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$161.8 M</a:t>
                      </a:r>
                      <a:endParaRPr lang="en-US" sz="1200" b="0" i="0" u="none" strike="noStrike" dirty="0">
                        <a:solidFill>
                          <a:srgbClr val="000000"/>
                        </a:solidFill>
                        <a:effectLst/>
                        <a:latin typeface="Calibri"/>
                      </a:endParaRPr>
                    </a:p>
                  </a:txBody>
                  <a:tcPr marL="9525" marR="9525" marT="9525" marB="0" anchor="ctr">
                    <a:solidFill>
                      <a:schemeClr val="bg1"/>
                    </a:solidFill>
                  </a:tcPr>
                </a:tc>
              </a:tr>
            </a:tbl>
          </a:graphicData>
        </a:graphic>
      </p:graphicFrame>
      <p:sp>
        <p:nvSpPr>
          <p:cNvPr id="4" name="TextBox 3"/>
          <p:cNvSpPr txBox="1"/>
          <p:nvPr/>
        </p:nvSpPr>
        <p:spPr>
          <a:xfrm>
            <a:off x="76200" y="1047721"/>
            <a:ext cx="3581400" cy="3139321"/>
          </a:xfrm>
          <a:prstGeom prst="rect">
            <a:avLst/>
          </a:prstGeom>
          <a:noFill/>
        </p:spPr>
        <p:txBody>
          <a:bodyPr wrap="square" rtlCol="0">
            <a:spAutoFit/>
          </a:bodyPr>
          <a:lstStyle/>
          <a:p>
            <a:pPr algn="ctr"/>
            <a:r>
              <a:rPr lang="en-US" dirty="0" smtClean="0"/>
              <a:t>Since </a:t>
            </a:r>
            <a:r>
              <a:rPr lang="en-US" dirty="0"/>
              <a:t>2003, Oklahoma </a:t>
            </a:r>
            <a:r>
              <a:rPr lang="en-US" dirty="0" smtClean="0"/>
              <a:t>has ranked 1st </a:t>
            </a:r>
            <a:r>
              <a:rPr lang="en-US" dirty="0"/>
              <a:t>in the nation for the percentage of </a:t>
            </a:r>
            <a:r>
              <a:rPr lang="en-US" dirty="0" smtClean="0"/>
              <a:t>four-year-olds </a:t>
            </a:r>
            <a:r>
              <a:rPr lang="en-US" dirty="0"/>
              <a:t>enrolled in publicly-funded pre-k. </a:t>
            </a:r>
            <a:r>
              <a:rPr lang="en-US" dirty="0" smtClean="0"/>
              <a:t>The program is supported with a combination of federal, state, and local funds and administered by local school districts and the state Department of Education. </a:t>
            </a:r>
            <a:r>
              <a:rPr lang="en-US" dirty="0"/>
              <a:t>All pre-k teachers are required to hold a bachelor's degree and early childhood certification. </a:t>
            </a:r>
          </a:p>
        </p:txBody>
      </p:sp>
      <p:graphicFrame>
        <p:nvGraphicFramePr>
          <p:cNvPr id="6" name="Chart 5"/>
          <p:cNvGraphicFramePr>
            <a:graphicFrameLocks/>
          </p:cNvGraphicFramePr>
          <p:nvPr>
            <p:extLst>
              <p:ext uri="{D42A27DB-BD31-4B8C-83A1-F6EECF244321}">
                <p14:modId xmlns:p14="http://schemas.microsoft.com/office/powerpoint/2010/main" val="3279736536"/>
              </p:ext>
            </p:extLst>
          </p:nvPr>
        </p:nvGraphicFramePr>
        <p:xfrm>
          <a:off x="3557789" y="1062985"/>
          <a:ext cx="495300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657600" y="724555"/>
            <a:ext cx="4724400" cy="646331"/>
          </a:xfrm>
          <a:prstGeom prst="rect">
            <a:avLst/>
          </a:prstGeom>
          <a:noFill/>
        </p:spPr>
        <p:txBody>
          <a:bodyPr wrap="square" rtlCol="0">
            <a:spAutoFit/>
          </a:bodyPr>
          <a:lstStyle/>
          <a:p>
            <a:pPr algn="ctr"/>
            <a:r>
              <a:rPr lang="en-US" b="1" dirty="0"/>
              <a:t>Percentage of Oklahoma four-year-olds enrolled in a public pre-k </a:t>
            </a:r>
            <a:r>
              <a:rPr lang="en-US" b="1" dirty="0" smtClean="0"/>
              <a:t>program</a:t>
            </a:r>
            <a:endParaRPr lang="en-US" b="1" dirty="0"/>
          </a:p>
        </p:txBody>
      </p:sp>
    </p:spTree>
    <p:extLst>
      <p:ext uri="{BB962C8B-B14F-4D97-AF65-F5344CB8AC3E}">
        <p14:creationId xmlns:p14="http://schemas.microsoft.com/office/powerpoint/2010/main" val="334481618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190155167"/>
              </p:ext>
            </p:extLst>
          </p:nvPr>
        </p:nvGraphicFramePr>
        <p:xfrm>
          <a:off x="3200400" y="990600"/>
          <a:ext cx="51816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4"/>
          <p:cNvSpPr>
            <a:spLocks noGrp="1"/>
          </p:cNvSpPr>
          <p:nvPr>
            <p:ph type="body" sz="quarter" idx="11"/>
          </p:nvPr>
        </p:nvSpPr>
        <p:spPr>
          <a:xfrm>
            <a:off x="228600" y="228600"/>
            <a:ext cx="8077200" cy="762000"/>
          </a:xfrm>
        </p:spPr>
        <p:txBody>
          <a:bodyPr>
            <a:normAutofit lnSpcReduction="10000"/>
          </a:bodyPr>
          <a:lstStyle/>
          <a:p>
            <a:pPr algn="ctr"/>
            <a:r>
              <a:rPr lang="en-US" sz="4000" dirty="0" smtClean="0">
                <a:solidFill>
                  <a:schemeClr val="accent1"/>
                </a:solidFill>
              </a:rPr>
              <a:t>Major Programs: </a:t>
            </a:r>
            <a:r>
              <a:rPr lang="en-US" sz="4000" dirty="0" err="1" smtClean="0">
                <a:solidFill>
                  <a:schemeClr val="accent1"/>
                </a:solidFill>
              </a:rPr>
              <a:t>SoonerCare</a:t>
            </a:r>
            <a:endParaRPr lang="en-US" sz="4000" dirty="0" smtClean="0">
              <a:solidFill>
                <a:schemeClr val="accent1"/>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269382607"/>
              </p:ext>
            </p:extLst>
          </p:nvPr>
        </p:nvGraphicFramePr>
        <p:xfrm>
          <a:off x="533400" y="4724400"/>
          <a:ext cx="7391401" cy="1818851"/>
        </p:xfrm>
        <a:graphic>
          <a:graphicData uri="http://schemas.openxmlformats.org/drawingml/2006/table">
            <a:tbl>
              <a:tblPr>
                <a:tableStyleId>{69CF1AB2-1976-4502-BF36-3FF5EA218861}</a:tableStyleId>
              </a:tblPr>
              <a:tblGrid>
                <a:gridCol w="1897321"/>
                <a:gridCol w="915680"/>
                <a:gridCol w="915680"/>
                <a:gridCol w="915680"/>
                <a:gridCol w="915680"/>
                <a:gridCol w="915680"/>
                <a:gridCol w="915680"/>
              </a:tblGrid>
              <a:tr h="477941">
                <a:tc>
                  <a:txBody>
                    <a:bodyPr/>
                    <a:lstStyle/>
                    <a:p>
                      <a:pPr algn="ctr" fontAlgn="b"/>
                      <a:r>
                        <a:rPr lang="en-US" sz="1400" b="1" u="none" strike="noStrike" dirty="0">
                          <a:effectLst/>
                        </a:rPr>
                        <a:t>Date</a:t>
                      </a:r>
                      <a:endParaRPr lang="en-US" sz="14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a:effectLst/>
                        </a:rPr>
                        <a:t>Jun-05</a:t>
                      </a:r>
                      <a:endParaRPr lang="en-US" sz="16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a:effectLst/>
                        </a:rPr>
                        <a:t>Jun-06</a:t>
                      </a:r>
                      <a:endParaRPr lang="en-US" sz="16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a:effectLst/>
                        </a:rPr>
                        <a:t>Jun-07</a:t>
                      </a:r>
                      <a:endParaRPr lang="en-US" sz="16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a:effectLst/>
                        </a:rPr>
                        <a:t>Jun-08</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a:effectLst/>
                        </a:rPr>
                        <a:t>Jun-09</a:t>
                      </a:r>
                      <a:endParaRPr lang="en-US" sz="16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a:effectLst/>
                        </a:rPr>
                        <a:t>Jun-10</a:t>
                      </a:r>
                      <a:endParaRPr lang="en-US" sz="1600" b="0" i="0" u="none" strike="noStrike">
                        <a:solidFill>
                          <a:srgbClr val="000000"/>
                        </a:solidFill>
                        <a:effectLst/>
                        <a:latin typeface="Calibri"/>
                      </a:endParaRPr>
                    </a:p>
                  </a:txBody>
                  <a:tcPr marL="9525" marR="9525" marT="9525" marB="0" anchor="ctr">
                    <a:solidFill>
                      <a:schemeClr val="bg1"/>
                    </a:solidFill>
                  </a:tcPr>
                </a:tc>
              </a:tr>
              <a:tr h="550335">
                <a:tc>
                  <a:txBody>
                    <a:bodyPr/>
                    <a:lstStyle/>
                    <a:p>
                      <a:pPr algn="ctr" fontAlgn="b"/>
                      <a:r>
                        <a:rPr lang="en-US" sz="1400" b="1" u="none" strike="noStrike" dirty="0" smtClean="0">
                          <a:effectLst/>
                        </a:rPr>
                        <a:t>Children</a:t>
                      </a:r>
                      <a:r>
                        <a:rPr lang="en-US" sz="1400" b="1" u="none" strike="noStrike" baseline="0" dirty="0" smtClean="0">
                          <a:effectLst/>
                        </a:rPr>
                        <a:t> Age 0-5 </a:t>
                      </a:r>
                      <a:r>
                        <a:rPr lang="en-US" sz="1400" b="1" u="none" strike="noStrike" dirty="0" smtClean="0">
                          <a:effectLst/>
                        </a:rPr>
                        <a:t>Enrolled</a:t>
                      </a:r>
                      <a:endParaRPr lang="en-US" sz="14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a:effectLst/>
                        </a:rPr>
                        <a:t>184,916</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a:effectLst/>
                        </a:rPr>
                        <a:t>188,814</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a:effectLst/>
                        </a:rPr>
                        <a:t>193,023</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a:effectLst/>
                        </a:rPr>
                        <a:t>200,641</a:t>
                      </a:r>
                      <a:endParaRPr lang="en-US" sz="16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a:effectLst/>
                        </a:rPr>
                        <a:t>204,681</a:t>
                      </a:r>
                      <a:endParaRPr lang="en-US" sz="16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a:effectLst/>
                        </a:rPr>
                        <a:t>212,736</a:t>
                      </a:r>
                      <a:endParaRPr lang="en-US" sz="1600" b="0" i="0" u="none" strike="noStrike" dirty="0">
                        <a:solidFill>
                          <a:srgbClr val="000000"/>
                        </a:solidFill>
                        <a:effectLst/>
                        <a:latin typeface="Calibri"/>
                      </a:endParaRPr>
                    </a:p>
                  </a:txBody>
                  <a:tcPr marL="9525" marR="9525" marT="9525" marB="0" anchor="ctr">
                    <a:solidFill>
                      <a:schemeClr val="bg1"/>
                    </a:solidFill>
                  </a:tcPr>
                </a:tc>
              </a:tr>
              <a:tr h="537210">
                <a:tc>
                  <a:txBody>
                    <a:bodyPr/>
                    <a:lstStyle/>
                    <a:p>
                      <a:pPr algn="ctr" fontAlgn="b"/>
                      <a:r>
                        <a:rPr lang="en-US" sz="1400" b="1" u="none" strike="noStrike" dirty="0">
                          <a:effectLst/>
                        </a:rPr>
                        <a:t>Percent of Total </a:t>
                      </a:r>
                      <a:r>
                        <a:rPr lang="en-US" sz="1400" b="1" u="none" strike="noStrike" dirty="0" smtClean="0">
                          <a:effectLst/>
                        </a:rPr>
                        <a:t>SoonerCare population</a:t>
                      </a:r>
                      <a:endParaRPr lang="en-US" sz="14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smtClean="0">
                          <a:effectLst/>
                        </a:rPr>
                        <a:t>26.5%</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smtClean="0">
                          <a:effectLst/>
                        </a:rPr>
                        <a:t>25.4%</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smtClean="0">
                          <a:effectLst/>
                        </a:rPr>
                        <a:t>25.3%</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smtClean="0">
                          <a:effectLst/>
                        </a:rPr>
                        <a:t>25.2%</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smtClean="0">
                          <a:effectLst/>
                        </a:rPr>
                        <a:t>24.8%</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u="none" strike="noStrike" dirty="0" smtClean="0">
                          <a:effectLst/>
                        </a:rPr>
                        <a:t>24.0%</a:t>
                      </a:r>
                      <a:endParaRPr lang="en-US" sz="1600" b="0" i="0" u="none" strike="noStrike" dirty="0">
                        <a:solidFill>
                          <a:srgbClr val="000000"/>
                        </a:solidFill>
                        <a:effectLst/>
                        <a:latin typeface="Calibri"/>
                      </a:endParaRPr>
                    </a:p>
                  </a:txBody>
                  <a:tcPr marL="9525" marR="9525" marT="9525" marB="0" anchor="ctr">
                    <a:solidFill>
                      <a:schemeClr val="bg1"/>
                    </a:solidFill>
                  </a:tcPr>
                </a:tc>
              </a:tr>
              <a:tr h="135679">
                <a:tc>
                  <a:txBody>
                    <a:bodyPr/>
                    <a:lstStyle/>
                    <a:p>
                      <a:pPr algn="ctr" fontAlgn="b"/>
                      <a:r>
                        <a:rPr lang="en-US" sz="1400" b="1" i="0" u="none" strike="noStrike" baseline="0" dirty="0" smtClean="0">
                          <a:solidFill>
                            <a:srgbClr val="000000"/>
                          </a:solidFill>
                          <a:effectLst/>
                          <a:latin typeface="Calibri"/>
                        </a:rPr>
                        <a:t>Funding over fiscal year</a:t>
                      </a:r>
                      <a:endParaRPr lang="en-US" sz="14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b="0" i="0" u="none" strike="noStrike" dirty="0" smtClean="0">
                          <a:solidFill>
                            <a:srgbClr val="000000"/>
                          </a:solidFill>
                          <a:effectLst/>
                          <a:latin typeface="Calibri"/>
                        </a:rPr>
                        <a:t>$353.5 M</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b="0" i="0" u="none" strike="noStrike" dirty="0" smtClean="0">
                          <a:solidFill>
                            <a:srgbClr val="000000"/>
                          </a:solidFill>
                          <a:effectLst/>
                          <a:latin typeface="Calibri"/>
                        </a:rPr>
                        <a:t>$412.7 M</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b="0" i="0" u="none" strike="noStrike" dirty="0" smtClean="0">
                          <a:solidFill>
                            <a:srgbClr val="000000"/>
                          </a:solidFill>
                          <a:effectLst/>
                          <a:latin typeface="Calibri"/>
                        </a:rPr>
                        <a:t>$463.6 M</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b="0" i="0" u="none" strike="noStrike" dirty="0" smtClean="0">
                          <a:solidFill>
                            <a:srgbClr val="000000"/>
                          </a:solidFill>
                          <a:effectLst/>
                          <a:latin typeface="Calibri"/>
                        </a:rPr>
                        <a:t>$509.5 M</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b="0" i="0" u="none" strike="noStrike" dirty="0" smtClean="0">
                          <a:solidFill>
                            <a:srgbClr val="000000"/>
                          </a:solidFill>
                          <a:effectLst/>
                          <a:latin typeface="Calibri"/>
                        </a:rPr>
                        <a:t>$553.9 M</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600" b="0" i="0" u="none" strike="noStrike" dirty="0" smtClean="0">
                          <a:solidFill>
                            <a:srgbClr val="000000"/>
                          </a:solidFill>
                          <a:effectLst/>
                          <a:latin typeface="Calibri"/>
                        </a:rPr>
                        <a:t>$612.1 M</a:t>
                      </a:r>
                      <a:endParaRPr lang="en-US" sz="1600" b="0" i="0" u="none" strike="noStrike" dirty="0">
                        <a:solidFill>
                          <a:srgbClr val="000000"/>
                        </a:solidFill>
                        <a:effectLst/>
                        <a:latin typeface="Calibri"/>
                      </a:endParaRPr>
                    </a:p>
                  </a:txBody>
                  <a:tcPr marL="9525" marR="9525" marT="9525" marB="0" anchor="ctr">
                    <a:solidFill>
                      <a:schemeClr val="bg1"/>
                    </a:solidFill>
                  </a:tcPr>
                </a:tc>
              </a:tr>
            </a:tbl>
          </a:graphicData>
        </a:graphic>
      </p:graphicFrame>
      <p:sp>
        <p:nvSpPr>
          <p:cNvPr id="12" name="TextBox 11"/>
          <p:cNvSpPr txBox="1"/>
          <p:nvPr/>
        </p:nvSpPr>
        <p:spPr>
          <a:xfrm>
            <a:off x="147033" y="1219200"/>
            <a:ext cx="3137079" cy="3139321"/>
          </a:xfrm>
          <a:prstGeom prst="rect">
            <a:avLst/>
          </a:prstGeom>
          <a:noFill/>
        </p:spPr>
        <p:txBody>
          <a:bodyPr wrap="square" rtlCol="0">
            <a:spAutoFit/>
          </a:bodyPr>
          <a:lstStyle/>
          <a:p>
            <a:pPr algn="ctr"/>
            <a:r>
              <a:rPr lang="en-US" dirty="0"/>
              <a:t>SoonerCare, Oklahoma's </a:t>
            </a:r>
            <a:r>
              <a:rPr lang="en-US" dirty="0" smtClean="0"/>
              <a:t>Medicaid program</a:t>
            </a:r>
            <a:r>
              <a:rPr lang="en-US" dirty="0"/>
              <a:t>, provides </a:t>
            </a:r>
            <a:r>
              <a:rPr lang="en-US" dirty="0" smtClean="0"/>
              <a:t>comprehensive health care coverage to eligible low-income populations. Children in Oklahoma are eligible for </a:t>
            </a:r>
            <a:r>
              <a:rPr lang="en-US" dirty="0" err="1" smtClean="0"/>
              <a:t>SoonerCare</a:t>
            </a:r>
            <a:r>
              <a:rPr lang="en-US" dirty="0" smtClean="0"/>
              <a:t> up to 185 percent of the federal poverty level. The program serves approximately 2/3</a:t>
            </a:r>
            <a:r>
              <a:rPr lang="en-US" baseline="30000" dirty="0" smtClean="0"/>
              <a:t>rds</a:t>
            </a:r>
            <a:r>
              <a:rPr lang="en-US" dirty="0" smtClean="0"/>
              <a:t> of all Oklahoma children ages 0-5.</a:t>
            </a:r>
            <a:endParaRPr lang="en-US" dirty="0"/>
          </a:p>
        </p:txBody>
      </p:sp>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13</a:t>
            </a:fld>
            <a:endParaRPr lang="en-US" dirty="0"/>
          </a:p>
        </p:txBody>
      </p:sp>
    </p:spTree>
    <p:extLst>
      <p:ext uri="{BB962C8B-B14F-4D97-AF65-F5344CB8AC3E}">
        <p14:creationId xmlns:p14="http://schemas.microsoft.com/office/powerpoint/2010/main" val="60101284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4"/>
          <p:cNvSpPr>
            <a:spLocks noGrp="1"/>
          </p:cNvSpPr>
          <p:nvPr>
            <p:ph type="body" sz="quarter" idx="11"/>
          </p:nvPr>
        </p:nvSpPr>
        <p:spPr>
          <a:xfrm>
            <a:off x="228600" y="228600"/>
            <a:ext cx="8077200" cy="762000"/>
          </a:xfrm>
        </p:spPr>
        <p:txBody>
          <a:bodyPr>
            <a:normAutofit lnSpcReduction="10000"/>
          </a:bodyPr>
          <a:lstStyle/>
          <a:p>
            <a:pPr algn="ctr"/>
            <a:r>
              <a:rPr lang="en-US" sz="4000" dirty="0" smtClean="0">
                <a:solidFill>
                  <a:schemeClr val="accent3"/>
                </a:solidFill>
              </a:rPr>
              <a:t>Major Programs: WIC</a:t>
            </a:r>
          </a:p>
        </p:txBody>
      </p:sp>
      <p:sp>
        <p:nvSpPr>
          <p:cNvPr id="12" name="TextBox 11"/>
          <p:cNvSpPr txBox="1"/>
          <p:nvPr/>
        </p:nvSpPr>
        <p:spPr>
          <a:xfrm>
            <a:off x="304800" y="1066800"/>
            <a:ext cx="2895600" cy="2677656"/>
          </a:xfrm>
          <a:prstGeom prst="rect">
            <a:avLst/>
          </a:prstGeom>
          <a:noFill/>
        </p:spPr>
        <p:txBody>
          <a:bodyPr wrap="square" rtlCol="0">
            <a:spAutoFit/>
          </a:bodyPr>
          <a:lstStyle/>
          <a:p>
            <a:pPr algn="ctr"/>
            <a:r>
              <a:rPr lang="en-US" sz="1400" dirty="0" smtClean="0"/>
              <a:t>The Women, Infants, and Children federal grant funds </a:t>
            </a:r>
            <a:r>
              <a:rPr lang="en-US" sz="1400" dirty="0"/>
              <a:t>supplemental </a:t>
            </a:r>
            <a:r>
              <a:rPr lang="en-US" sz="1400" dirty="0" smtClean="0"/>
              <a:t>food, </a:t>
            </a:r>
            <a:r>
              <a:rPr lang="en-US" sz="1400" dirty="0"/>
              <a:t>health care referrals, and nutrition education for low-income </a:t>
            </a:r>
            <a:r>
              <a:rPr lang="en-US" sz="1400" dirty="0" smtClean="0"/>
              <a:t>mothers </a:t>
            </a:r>
            <a:r>
              <a:rPr lang="en-US" sz="1400" dirty="0"/>
              <a:t>and </a:t>
            </a:r>
            <a:r>
              <a:rPr lang="en-US" sz="1400" dirty="0" smtClean="0"/>
              <a:t>children </a:t>
            </a:r>
            <a:r>
              <a:rPr lang="en-US" sz="1400" dirty="0"/>
              <a:t>up to age five who are found to be at nutritional </a:t>
            </a:r>
            <a:r>
              <a:rPr lang="en-US" sz="1400" dirty="0" smtClean="0"/>
              <a:t>risk. The program is funded by the federal government and private sources (</a:t>
            </a:r>
            <a:r>
              <a:rPr lang="en-US" sz="1400" dirty="0"/>
              <a:t>Nestle Infant Formula Rebates </a:t>
            </a:r>
            <a:r>
              <a:rPr lang="en-US" sz="1400" dirty="0" smtClean="0"/>
              <a:t>) and is operated through the State Health Department and tribal governments</a:t>
            </a:r>
            <a:endParaRPr lang="en-US" sz="1400" dirty="0"/>
          </a:p>
        </p:txBody>
      </p:sp>
      <p:graphicFrame>
        <p:nvGraphicFramePr>
          <p:cNvPr id="7" name="Chart 6"/>
          <p:cNvGraphicFramePr>
            <a:graphicFrameLocks/>
          </p:cNvGraphicFramePr>
          <p:nvPr>
            <p:extLst>
              <p:ext uri="{D42A27DB-BD31-4B8C-83A1-F6EECF244321}">
                <p14:modId xmlns:p14="http://schemas.microsoft.com/office/powerpoint/2010/main" val="3798463351"/>
              </p:ext>
            </p:extLst>
          </p:nvPr>
        </p:nvGraphicFramePr>
        <p:xfrm>
          <a:off x="3505200" y="1295400"/>
          <a:ext cx="4495799" cy="26837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46628926"/>
              </p:ext>
            </p:extLst>
          </p:nvPr>
        </p:nvGraphicFramePr>
        <p:xfrm>
          <a:off x="838200" y="4114800"/>
          <a:ext cx="6781800" cy="2525952"/>
        </p:xfrm>
        <a:graphic>
          <a:graphicData uri="http://schemas.openxmlformats.org/drawingml/2006/table">
            <a:tbl>
              <a:tblPr>
                <a:tableStyleId>{B301B821-A1FF-4177-AEE7-76D212191A09}</a:tableStyleId>
              </a:tblPr>
              <a:tblGrid>
                <a:gridCol w="2100170"/>
                <a:gridCol w="2581460"/>
                <a:gridCol w="2100170"/>
              </a:tblGrid>
              <a:tr h="229632">
                <a:tc>
                  <a:txBody>
                    <a:bodyPr/>
                    <a:lstStyle/>
                    <a:p>
                      <a:pPr algn="ctr" fontAlgn="b"/>
                      <a:r>
                        <a:rPr lang="en-US" sz="1300" b="1" u="none" strike="noStrike" dirty="0" smtClean="0">
                          <a:effectLst/>
                        </a:rPr>
                        <a:t>Federal</a:t>
                      </a:r>
                      <a:r>
                        <a:rPr lang="en-US" sz="1300" b="1" u="none" strike="noStrike" baseline="0" dirty="0" smtClean="0">
                          <a:effectLst/>
                        </a:rPr>
                        <a:t> </a:t>
                      </a:r>
                      <a:r>
                        <a:rPr lang="en-US" sz="1300" b="1" u="none" strike="noStrike" dirty="0" smtClean="0">
                          <a:effectLst/>
                        </a:rPr>
                        <a:t>Fiscal Year</a:t>
                      </a:r>
                      <a:endParaRPr lang="en-US" sz="1300" b="1" i="0" u="none" strike="noStrike" dirty="0">
                        <a:solidFill>
                          <a:srgbClr val="000000"/>
                        </a:solidFill>
                        <a:effectLst/>
                        <a:latin typeface="Calibri"/>
                      </a:endParaRPr>
                    </a:p>
                  </a:txBody>
                  <a:tcPr marL="11482" marR="11482" marT="11482" marB="0" anchor="b"/>
                </a:tc>
                <a:tc>
                  <a:txBody>
                    <a:bodyPr/>
                    <a:lstStyle/>
                    <a:p>
                      <a:pPr algn="ctr" fontAlgn="b"/>
                      <a:r>
                        <a:rPr lang="en-US" sz="1300" b="1" u="none" strike="noStrike" dirty="0" smtClean="0">
                          <a:effectLst/>
                        </a:rPr>
                        <a:t>Total</a:t>
                      </a:r>
                      <a:r>
                        <a:rPr lang="en-US" sz="1300" b="1" u="none" strike="noStrike" baseline="0" dirty="0" smtClean="0">
                          <a:effectLst/>
                        </a:rPr>
                        <a:t> Funding</a:t>
                      </a:r>
                      <a:endParaRPr lang="en-US" sz="1300" b="1" i="0" u="none" strike="noStrike" dirty="0">
                        <a:solidFill>
                          <a:srgbClr val="000000"/>
                        </a:solidFill>
                        <a:effectLst/>
                        <a:latin typeface="Calibri"/>
                      </a:endParaRPr>
                    </a:p>
                  </a:txBody>
                  <a:tcPr marL="11482" marR="11482" marT="11482" marB="0" anchor="b"/>
                </a:tc>
                <a:tc>
                  <a:txBody>
                    <a:bodyPr/>
                    <a:lstStyle/>
                    <a:p>
                      <a:pPr algn="ctr" fontAlgn="b"/>
                      <a:r>
                        <a:rPr lang="en-US" sz="1300" b="1" u="none" strike="noStrike" dirty="0" smtClean="0">
                          <a:effectLst/>
                        </a:rPr>
                        <a:t>Average Monthly Caseload</a:t>
                      </a:r>
                      <a:endParaRPr lang="en-US" sz="1300" b="1" i="0" u="none" strike="noStrike" dirty="0">
                        <a:solidFill>
                          <a:srgbClr val="000000"/>
                        </a:solidFill>
                        <a:effectLst/>
                        <a:latin typeface="Calibri"/>
                      </a:endParaRPr>
                    </a:p>
                  </a:txBody>
                  <a:tcPr marL="11482" marR="11482" marT="11482" marB="0" anchor="b"/>
                </a:tc>
              </a:tr>
              <a:tr h="229632">
                <a:tc>
                  <a:txBody>
                    <a:bodyPr/>
                    <a:lstStyle/>
                    <a:p>
                      <a:pPr algn="ctr" fontAlgn="b"/>
                      <a:r>
                        <a:rPr lang="en-US" sz="1300" u="none" strike="noStrike" dirty="0">
                          <a:effectLst/>
                        </a:rPr>
                        <a:t>FY '01</a:t>
                      </a:r>
                      <a:endParaRPr lang="en-US" sz="1300" b="0" i="0" u="none" strike="noStrike" dirty="0">
                        <a:solidFill>
                          <a:srgbClr val="000000"/>
                        </a:solidFill>
                        <a:effectLst/>
                        <a:latin typeface="Calibri"/>
                      </a:endParaRPr>
                    </a:p>
                  </a:txBody>
                  <a:tcPr marL="11482" marR="11482" marT="11482" marB="0" anchor="b"/>
                </a:tc>
                <a:tc>
                  <a:txBody>
                    <a:bodyPr/>
                    <a:lstStyle/>
                    <a:p>
                      <a:pPr algn="ctr" fontAlgn="b"/>
                      <a:r>
                        <a:rPr lang="en-US" sz="1300" u="none" strike="noStrike" dirty="0">
                          <a:effectLst/>
                        </a:rPr>
                        <a:t>$63,360,830</a:t>
                      </a:r>
                      <a:endParaRPr lang="en-US" sz="1300" b="0" i="0" u="none" strike="noStrike" dirty="0">
                        <a:solidFill>
                          <a:srgbClr val="000000"/>
                        </a:solidFill>
                        <a:effectLst/>
                        <a:latin typeface="Calibri"/>
                      </a:endParaRPr>
                    </a:p>
                  </a:txBody>
                  <a:tcPr marL="11482" marR="11482" marT="11482" marB="0" anchor="b"/>
                </a:tc>
                <a:tc>
                  <a:txBody>
                    <a:bodyPr/>
                    <a:lstStyle/>
                    <a:p>
                      <a:pPr algn="ctr" fontAlgn="b"/>
                      <a:r>
                        <a:rPr lang="en-US" sz="1300" u="none" strike="noStrike" dirty="0">
                          <a:effectLst/>
                        </a:rPr>
                        <a:t>87,467</a:t>
                      </a:r>
                      <a:endParaRPr lang="en-US" sz="1300" b="0" i="0" u="none" strike="noStrike" dirty="0">
                        <a:solidFill>
                          <a:srgbClr val="000000"/>
                        </a:solidFill>
                        <a:effectLst/>
                        <a:latin typeface="Calibri"/>
                      </a:endParaRPr>
                    </a:p>
                  </a:txBody>
                  <a:tcPr marL="11482" marR="11482" marT="11482" marB="0" anchor="b"/>
                </a:tc>
              </a:tr>
              <a:tr h="229632">
                <a:tc>
                  <a:txBody>
                    <a:bodyPr/>
                    <a:lstStyle/>
                    <a:p>
                      <a:pPr algn="ctr" fontAlgn="b"/>
                      <a:r>
                        <a:rPr lang="en-US" sz="1300" u="none" strike="noStrike">
                          <a:effectLst/>
                        </a:rPr>
                        <a:t>FY '02</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$65,885,891</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90,418</a:t>
                      </a:r>
                      <a:endParaRPr lang="en-US" sz="1300" b="0" i="0" u="none" strike="noStrike">
                        <a:solidFill>
                          <a:srgbClr val="000000"/>
                        </a:solidFill>
                        <a:effectLst/>
                        <a:latin typeface="Calibri"/>
                      </a:endParaRPr>
                    </a:p>
                  </a:txBody>
                  <a:tcPr marL="11482" marR="11482" marT="11482" marB="0" anchor="b"/>
                </a:tc>
              </a:tr>
              <a:tr h="229632">
                <a:tc>
                  <a:txBody>
                    <a:bodyPr/>
                    <a:lstStyle/>
                    <a:p>
                      <a:pPr algn="ctr" fontAlgn="b"/>
                      <a:r>
                        <a:rPr lang="en-US" sz="1300" u="none" strike="noStrike">
                          <a:effectLst/>
                        </a:rPr>
                        <a:t>FY '03</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dirty="0">
                          <a:effectLst/>
                        </a:rPr>
                        <a:t>$66,556,897</a:t>
                      </a:r>
                      <a:endParaRPr lang="en-US" sz="1300" b="0" i="0" u="none" strike="noStrike" dirty="0">
                        <a:solidFill>
                          <a:srgbClr val="000000"/>
                        </a:solidFill>
                        <a:effectLst/>
                        <a:latin typeface="Calibri"/>
                      </a:endParaRPr>
                    </a:p>
                  </a:txBody>
                  <a:tcPr marL="11482" marR="11482" marT="11482" marB="0" anchor="b"/>
                </a:tc>
                <a:tc>
                  <a:txBody>
                    <a:bodyPr/>
                    <a:lstStyle/>
                    <a:p>
                      <a:pPr algn="ctr" fontAlgn="b"/>
                      <a:r>
                        <a:rPr lang="en-US" sz="1300" u="none" strike="noStrike">
                          <a:effectLst/>
                        </a:rPr>
                        <a:t>91,389</a:t>
                      </a:r>
                      <a:endParaRPr lang="en-US" sz="1300" b="0" i="0" u="none" strike="noStrike">
                        <a:solidFill>
                          <a:srgbClr val="000000"/>
                        </a:solidFill>
                        <a:effectLst/>
                        <a:latin typeface="Calibri"/>
                      </a:endParaRPr>
                    </a:p>
                  </a:txBody>
                  <a:tcPr marL="11482" marR="11482" marT="11482" marB="0" anchor="b"/>
                </a:tc>
              </a:tr>
              <a:tr h="229632">
                <a:tc>
                  <a:txBody>
                    <a:bodyPr/>
                    <a:lstStyle/>
                    <a:p>
                      <a:pPr algn="ctr" fontAlgn="b"/>
                      <a:r>
                        <a:rPr lang="en-US" sz="1300" u="none" strike="noStrike">
                          <a:effectLst/>
                        </a:rPr>
                        <a:t>FY '04</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$66,962,917</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92,618</a:t>
                      </a:r>
                      <a:endParaRPr lang="en-US" sz="1300" b="0" i="0" u="none" strike="noStrike">
                        <a:solidFill>
                          <a:srgbClr val="000000"/>
                        </a:solidFill>
                        <a:effectLst/>
                        <a:latin typeface="Calibri"/>
                      </a:endParaRPr>
                    </a:p>
                  </a:txBody>
                  <a:tcPr marL="11482" marR="11482" marT="11482" marB="0" anchor="b"/>
                </a:tc>
              </a:tr>
              <a:tr h="229632">
                <a:tc>
                  <a:txBody>
                    <a:bodyPr/>
                    <a:lstStyle/>
                    <a:p>
                      <a:pPr algn="ctr" fontAlgn="b"/>
                      <a:r>
                        <a:rPr lang="en-US" sz="1300" u="none" strike="noStrike">
                          <a:effectLst/>
                        </a:rPr>
                        <a:t>FY '05</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$72,795,881</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94,724</a:t>
                      </a:r>
                      <a:endParaRPr lang="en-US" sz="1300" b="0" i="0" u="none" strike="noStrike">
                        <a:solidFill>
                          <a:srgbClr val="000000"/>
                        </a:solidFill>
                        <a:effectLst/>
                        <a:latin typeface="Calibri"/>
                      </a:endParaRPr>
                    </a:p>
                  </a:txBody>
                  <a:tcPr marL="11482" marR="11482" marT="11482" marB="0" anchor="b"/>
                </a:tc>
              </a:tr>
              <a:tr h="229632">
                <a:tc>
                  <a:txBody>
                    <a:bodyPr/>
                    <a:lstStyle/>
                    <a:p>
                      <a:pPr algn="ctr" fontAlgn="b"/>
                      <a:r>
                        <a:rPr lang="en-US" sz="1300" u="none" strike="noStrike">
                          <a:effectLst/>
                        </a:rPr>
                        <a:t>FY '06</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$75,711,011</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94,288</a:t>
                      </a:r>
                      <a:endParaRPr lang="en-US" sz="1300" b="0" i="0" u="none" strike="noStrike">
                        <a:solidFill>
                          <a:srgbClr val="000000"/>
                        </a:solidFill>
                        <a:effectLst/>
                        <a:latin typeface="Calibri"/>
                      </a:endParaRPr>
                    </a:p>
                  </a:txBody>
                  <a:tcPr marL="11482" marR="11482" marT="11482" marB="0" anchor="b"/>
                </a:tc>
              </a:tr>
              <a:tr h="229632">
                <a:tc>
                  <a:txBody>
                    <a:bodyPr/>
                    <a:lstStyle/>
                    <a:p>
                      <a:pPr algn="ctr" fontAlgn="b"/>
                      <a:r>
                        <a:rPr lang="en-US" sz="1300" u="none" strike="noStrike">
                          <a:effectLst/>
                        </a:rPr>
                        <a:t>FY '07</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$78,476,266</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94,741</a:t>
                      </a:r>
                      <a:endParaRPr lang="en-US" sz="1300" b="0" i="0" u="none" strike="noStrike">
                        <a:solidFill>
                          <a:srgbClr val="000000"/>
                        </a:solidFill>
                        <a:effectLst/>
                        <a:latin typeface="Calibri"/>
                      </a:endParaRPr>
                    </a:p>
                  </a:txBody>
                  <a:tcPr marL="11482" marR="11482" marT="11482" marB="0" anchor="b"/>
                </a:tc>
              </a:tr>
              <a:tr h="229632">
                <a:tc>
                  <a:txBody>
                    <a:bodyPr/>
                    <a:lstStyle/>
                    <a:p>
                      <a:pPr algn="ctr" fontAlgn="b"/>
                      <a:r>
                        <a:rPr lang="en-US" sz="1300" u="none" strike="noStrike">
                          <a:effectLst/>
                        </a:rPr>
                        <a:t>FY '08</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$91,618,418</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97,315</a:t>
                      </a:r>
                      <a:endParaRPr lang="en-US" sz="1300" b="0" i="0" u="none" strike="noStrike">
                        <a:solidFill>
                          <a:srgbClr val="000000"/>
                        </a:solidFill>
                        <a:effectLst/>
                        <a:latin typeface="Calibri"/>
                      </a:endParaRPr>
                    </a:p>
                  </a:txBody>
                  <a:tcPr marL="11482" marR="11482" marT="11482" marB="0" anchor="b"/>
                </a:tc>
              </a:tr>
              <a:tr h="229632">
                <a:tc>
                  <a:txBody>
                    <a:bodyPr/>
                    <a:lstStyle/>
                    <a:p>
                      <a:pPr algn="ctr" fontAlgn="b"/>
                      <a:r>
                        <a:rPr lang="en-US" sz="1300" u="none" strike="noStrike">
                          <a:effectLst/>
                        </a:rPr>
                        <a:t>FY '09</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$96,534,512</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a:effectLst/>
                        </a:rPr>
                        <a:t>102,793</a:t>
                      </a:r>
                      <a:endParaRPr lang="en-US" sz="1300" b="0" i="0" u="none" strike="noStrike">
                        <a:solidFill>
                          <a:srgbClr val="000000"/>
                        </a:solidFill>
                        <a:effectLst/>
                        <a:latin typeface="Calibri"/>
                      </a:endParaRPr>
                    </a:p>
                  </a:txBody>
                  <a:tcPr marL="11482" marR="11482" marT="11482" marB="0" anchor="b"/>
                </a:tc>
              </a:tr>
              <a:tr h="229632">
                <a:tc>
                  <a:txBody>
                    <a:bodyPr/>
                    <a:lstStyle/>
                    <a:p>
                      <a:pPr algn="ctr" fontAlgn="b"/>
                      <a:r>
                        <a:rPr lang="en-US" sz="1300" u="none" strike="noStrike">
                          <a:effectLst/>
                        </a:rPr>
                        <a:t>FY '10</a:t>
                      </a:r>
                      <a:endParaRPr lang="en-US" sz="1300" b="0" i="0" u="none" strike="noStrike">
                        <a:solidFill>
                          <a:srgbClr val="000000"/>
                        </a:solidFill>
                        <a:effectLst/>
                        <a:latin typeface="Calibri"/>
                      </a:endParaRPr>
                    </a:p>
                  </a:txBody>
                  <a:tcPr marL="11482" marR="11482" marT="11482" marB="0" anchor="b"/>
                </a:tc>
                <a:tc>
                  <a:txBody>
                    <a:bodyPr/>
                    <a:lstStyle/>
                    <a:p>
                      <a:pPr algn="ctr" fontAlgn="b"/>
                      <a:r>
                        <a:rPr lang="en-US" sz="1300" u="none" strike="noStrike" dirty="0">
                          <a:effectLst/>
                        </a:rPr>
                        <a:t>$91,954,332</a:t>
                      </a:r>
                      <a:endParaRPr lang="en-US" sz="1300" b="0" i="0" u="none" strike="noStrike" dirty="0">
                        <a:solidFill>
                          <a:srgbClr val="000000"/>
                        </a:solidFill>
                        <a:effectLst/>
                        <a:latin typeface="Calibri"/>
                      </a:endParaRPr>
                    </a:p>
                  </a:txBody>
                  <a:tcPr marL="11482" marR="11482" marT="11482" marB="0" anchor="b"/>
                </a:tc>
                <a:tc>
                  <a:txBody>
                    <a:bodyPr/>
                    <a:lstStyle/>
                    <a:p>
                      <a:pPr algn="ctr" fontAlgn="b"/>
                      <a:r>
                        <a:rPr lang="en-US" sz="1300" u="none" strike="noStrike" dirty="0">
                          <a:effectLst/>
                        </a:rPr>
                        <a:t>105,104</a:t>
                      </a:r>
                      <a:endParaRPr lang="en-US" sz="1300" b="0" i="0" u="none" strike="noStrike" dirty="0">
                        <a:solidFill>
                          <a:srgbClr val="000000"/>
                        </a:solidFill>
                        <a:effectLst/>
                        <a:latin typeface="Calibri"/>
                      </a:endParaRPr>
                    </a:p>
                  </a:txBody>
                  <a:tcPr marL="11482" marR="11482" marT="11482" marB="0" anchor="b"/>
                </a:tc>
              </a:tr>
            </a:tbl>
          </a:graphicData>
        </a:graphic>
      </p:graphicFrame>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14</a:t>
            </a:fld>
            <a:endParaRPr lang="en-US" dirty="0"/>
          </a:p>
        </p:txBody>
      </p:sp>
    </p:spTree>
    <p:extLst>
      <p:ext uri="{BB962C8B-B14F-4D97-AF65-F5344CB8AC3E}">
        <p14:creationId xmlns:p14="http://schemas.microsoft.com/office/powerpoint/2010/main" val="261325285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4"/>
          <p:cNvSpPr>
            <a:spLocks noGrp="1"/>
          </p:cNvSpPr>
          <p:nvPr>
            <p:ph type="body" sz="quarter" idx="11"/>
          </p:nvPr>
        </p:nvSpPr>
        <p:spPr>
          <a:xfrm>
            <a:off x="228600" y="85859"/>
            <a:ext cx="8077200" cy="762000"/>
          </a:xfrm>
        </p:spPr>
        <p:txBody>
          <a:bodyPr>
            <a:normAutofit fontScale="92500"/>
          </a:bodyPr>
          <a:lstStyle/>
          <a:p>
            <a:pPr algn="ctr"/>
            <a:r>
              <a:rPr lang="en-US" sz="4000" dirty="0" smtClean="0">
                <a:solidFill>
                  <a:schemeClr val="accent6"/>
                </a:solidFill>
              </a:rPr>
              <a:t>Major Programs: TANF Cash Assistance</a:t>
            </a:r>
          </a:p>
        </p:txBody>
      </p:sp>
      <p:sp>
        <p:nvSpPr>
          <p:cNvPr id="10" name="TextBox 9"/>
          <p:cNvSpPr txBox="1"/>
          <p:nvPr/>
        </p:nvSpPr>
        <p:spPr>
          <a:xfrm>
            <a:off x="99812" y="838200"/>
            <a:ext cx="3505200" cy="3554819"/>
          </a:xfrm>
          <a:prstGeom prst="rect">
            <a:avLst/>
          </a:prstGeom>
          <a:noFill/>
        </p:spPr>
        <p:txBody>
          <a:bodyPr wrap="square" rtlCol="0">
            <a:spAutoFit/>
          </a:bodyPr>
          <a:lstStyle/>
          <a:p>
            <a:pPr algn="ctr"/>
            <a:r>
              <a:rPr lang="en-US" sz="1500" dirty="0" smtClean="0"/>
              <a:t>TANF (Temporary Assistance for Needy Families) provides time-limited cash assistance to low-income families with minor children who are deprived of parental support because of the absence, death, incapacity, or unemployment of at least one parent.  More than half of Oklahoma TANF cases are “child-only cases” in which no adult household member receives assistance. Since 1996, TANF is operated as a federal block grant with a state matching requirement. </a:t>
            </a:r>
            <a:r>
              <a:rPr lang="en-US" sz="1500" dirty="0"/>
              <a:t> </a:t>
            </a:r>
            <a:r>
              <a:rPr lang="en-US" sz="1500" dirty="0" smtClean="0"/>
              <a:t>Less than 25 percent of TANF funds are spent on cash assistance; most is spent on child care and work support programs.</a:t>
            </a:r>
            <a:endParaRPr lang="en-US" sz="1500" dirty="0"/>
          </a:p>
        </p:txBody>
      </p:sp>
      <p:graphicFrame>
        <p:nvGraphicFramePr>
          <p:cNvPr id="11" name="Table 10"/>
          <p:cNvGraphicFramePr>
            <a:graphicFrameLocks noGrp="1"/>
          </p:cNvGraphicFramePr>
          <p:nvPr>
            <p:extLst>
              <p:ext uri="{D42A27DB-BD31-4B8C-83A1-F6EECF244321}">
                <p14:modId xmlns:p14="http://schemas.microsoft.com/office/powerpoint/2010/main" val="2335213139"/>
              </p:ext>
            </p:extLst>
          </p:nvPr>
        </p:nvGraphicFramePr>
        <p:xfrm>
          <a:off x="88009" y="4545420"/>
          <a:ext cx="8293990" cy="2083980"/>
        </p:xfrm>
        <a:graphic>
          <a:graphicData uri="http://schemas.openxmlformats.org/drawingml/2006/table">
            <a:tbl>
              <a:tblPr>
                <a:tableStyleId>{69CF1AB2-1976-4502-BF36-3FF5EA218861}</a:tableStyleId>
              </a:tblPr>
              <a:tblGrid>
                <a:gridCol w="1771291"/>
                <a:gridCol w="763921"/>
                <a:gridCol w="763921"/>
                <a:gridCol w="763921"/>
                <a:gridCol w="705156"/>
                <a:gridCol w="705156"/>
                <a:gridCol w="705156"/>
                <a:gridCol w="705156"/>
                <a:gridCol w="705156"/>
                <a:gridCol w="705156"/>
              </a:tblGrid>
              <a:tr h="219252">
                <a:tc>
                  <a:txBody>
                    <a:bodyPr/>
                    <a:lstStyle/>
                    <a:p>
                      <a:pPr algn="ctr" fontAlgn="b"/>
                      <a:r>
                        <a:rPr lang="en-US" sz="1200" b="1" u="none" strike="noStrike" dirty="0">
                          <a:effectLst/>
                        </a:rPr>
                        <a:t>Fiscal Year</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FY ’02</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FY ‘03</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'04</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FY '05</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'06</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'07</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'08</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'09</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FY '10</a:t>
                      </a:r>
                      <a:endParaRPr lang="en-US" sz="1200" b="0" i="0" u="none" strike="noStrike" dirty="0">
                        <a:solidFill>
                          <a:srgbClr val="000000"/>
                        </a:solidFill>
                        <a:effectLst/>
                        <a:latin typeface="Calibri"/>
                      </a:endParaRPr>
                    </a:p>
                  </a:txBody>
                  <a:tcPr marL="9525" marR="9525" marT="9525" marB="0" anchor="ctr">
                    <a:solidFill>
                      <a:schemeClr val="bg1"/>
                    </a:solidFill>
                  </a:tcPr>
                </a:tc>
              </a:tr>
              <a:tr h="588900">
                <a:tc>
                  <a:txBody>
                    <a:bodyPr/>
                    <a:lstStyle/>
                    <a:p>
                      <a:pPr algn="ctr" fontAlgn="b"/>
                      <a:r>
                        <a:rPr lang="en-US" sz="1200" b="1" u="none" strike="noStrike" dirty="0" smtClean="0">
                          <a:effectLst/>
                        </a:rPr>
                        <a:t>Average Monthly Enrollment, Ages 0-5</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b="0" i="0" u="none" strike="noStrike" dirty="0" smtClean="0">
                          <a:effectLst/>
                          <a:latin typeface="Arial"/>
                        </a:rPr>
                        <a:t>9,915</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smtClean="0">
                          <a:effectLst/>
                          <a:latin typeface="Arial"/>
                        </a:rPr>
                        <a:t>10,473</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smtClean="0">
                          <a:effectLst/>
                          <a:latin typeface="Arial"/>
                        </a:rPr>
                        <a:t>9,992</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smtClean="0">
                          <a:effectLst/>
                          <a:latin typeface="Arial"/>
                        </a:rPr>
                        <a:t>9,171</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smtClean="0">
                          <a:effectLst/>
                          <a:latin typeface="Arial"/>
                        </a:rPr>
                        <a:t>7,816</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smtClean="0">
                          <a:effectLst/>
                          <a:latin typeface="Arial"/>
                        </a:rPr>
                        <a:t>6,856</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smtClean="0">
                          <a:effectLst/>
                          <a:latin typeface="Arial"/>
                        </a:rPr>
                        <a:t>6,108</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smtClean="0">
                          <a:effectLst/>
                          <a:latin typeface="Arial"/>
                        </a:rPr>
                        <a:t>6,070</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smtClean="0">
                          <a:effectLst/>
                          <a:latin typeface="Arial"/>
                        </a:rPr>
                        <a:t>7,235 </a:t>
                      </a:r>
                      <a:endParaRPr lang="en-US" sz="1200" b="0" i="0" u="none" strike="noStrike" dirty="0">
                        <a:effectLst/>
                        <a:latin typeface="Arial"/>
                      </a:endParaRPr>
                    </a:p>
                  </a:txBody>
                  <a:tcPr marL="9525" marR="9525" marT="9525" marB="0" anchor="ctr">
                    <a:solidFill>
                      <a:schemeClr val="bg1"/>
                    </a:solidFill>
                  </a:tcPr>
                </a:tc>
              </a:tr>
              <a:tr h="588900">
                <a:tc>
                  <a:txBody>
                    <a:bodyPr/>
                    <a:lstStyle/>
                    <a:p>
                      <a:pPr algn="ctr" fontAlgn="b"/>
                      <a:r>
                        <a:rPr lang="en-US" sz="1200" b="1" u="none" strike="noStrike" dirty="0" smtClean="0">
                          <a:effectLst/>
                        </a:rPr>
                        <a:t> Annual Total Expenditures, Ages 0-5</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11.0M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11.3M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10.8M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9.8M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8.3M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7.3M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6.3M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a:effectLst/>
                          <a:latin typeface="Arial"/>
                        </a:rPr>
                        <a:t> $6.4M </a:t>
                      </a:r>
                    </a:p>
                  </a:txBody>
                  <a:tcPr marL="9525" marR="9525" marT="9525" marB="0" anchor="ctr">
                    <a:solidFill>
                      <a:schemeClr val="bg1"/>
                    </a:solidFill>
                  </a:tcPr>
                </a:tc>
                <a:tc>
                  <a:txBody>
                    <a:bodyPr/>
                    <a:lstStyle/>
                    <a:p>
                      <a:pPr algn="ctr" fontAlgn="b"/>
                      <a:r>
                        <a:rPr lang="en-US" sz="1200" b="0" i="0" u="none" strike="noStrike" dirty="0">
                          <a:effectLst/>
                          <a:latin typeface="Arial"/>
                        </a:rPr>
                        <a:t> $7.8M </a:t>
                      </a:r>
                    </a:p>
                  </a:txBody>
                  <a:tcPr marL="9525" marR="9525" marT="9525" marB="0" anchor="ctr">
                    <a:solidFill>
                      <a:schemeClr val="bg1"/>
                    </a:solidFill>
                  </a:tcPr>
                </a:tc>
              </a:tr>
              <a:tr h="686928">
                <a:tc>
                  <a:txBody>
                    <a:bodyPr/>
                    <a:lstStyle/>
                    <a:p>
                      <a:pPr algn="ctr" fontAlgn="b"/>
                      <a:r>
                        <a:rPr lang="en-US" sz="1200" b="1" u="none" strike="noStrike" dirty="0" smtClean="0">
                          <a:effectLst/>
                        </a:rPr>
                        <a:t>Monthly Average Payment Per Case (all cases)</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$213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$220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$220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$214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$207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$216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$186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$202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$240 </a:t>
                      </a:r>
                      <a:endParaRPr lang="en-US" sz="1200" b="0" i="0" u="none" strike="noStrike" dirty="0">
                        <a:effectLst/>
                        <a:latin typeface="Arial"/>
                      </a:endParaRPr>
                    </a:p>
                  </a:txBody>
                  <a:tcPr marL="9525" marR="9525" marT="9525" marB="0" anchor="ctr">
                    <a:solidFill>
                      <a:schemeClr val="bg1"/>
                    </a:solidFill>
                  </a:tcPr>
                </a:tc>
              </a:tr>
            </a:tbl>
          </a:graphicData>
        </a:graphic>
      </p:graphicFrame>
      <p:graphicFrame>
        <p:nvGraphicFramePr>
          <p:cNvPr id="12" name="Chart 11"/>
          <p:cNvGraphicFramePr>
            <a:graphicFrameLocks/>
          </p:cNvGraphicFramePr>
          <p:nvPr>
            <p:extLst>
              <p:ext uri="{D42A27DB-BD31-4B8C-83A1-F6EECF244321}">
                <p14:modId xmlns:p14="http://schemas.microsoft.com/office/powerpoint/2010/main" val="3328632878"/>
              </p:ext>
            </p:extLst>
          </p:nvPr>
        </p:nvGraphicFramePr>
        <p:xfrm>
          <a:off x="3593206" y="914400"/>
          <a:ext cx="4864994"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15</a:t>
            </a:fld>
            <a:endParaRPr lang="en-US" dirty="0"/>
          </a:p>
        </p:txBody>
      </p:sp>
    </p:spTree>
    <p:extLst>
      <p:ext uri="{BB962C8B-B14F-4D97-AF65-F5344CB8AC3E}">
        <p14:creationId xmlns:p14="http://schemas.microsoft.com/office/powerpoint/2010/main" val="234912501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4"/>
          <p:cNvSpPr>
            <a:spLocks noGrp="1"/>
          </p:cNvSpPr>
          <p:nvPr>
            <p:ph type="body" sz="quarter" idx="11"/>
          </p:nvPr>
        </p:nvSpPr>
        <p:spPr>
          <a:xfrm>
            <a:off x="228600" y="85859"/>
            <a:ext cx="8077200" cy="762000"/>
          </a:xfrm>
        </p:spPr>
        <p:txBody>
          <a:bodyPr>
            <a:normAutofit lnSpcReduction="10000"/>
          </a:bodyPr>
          <a:lstStyle/>
          <a:p>
            <a:pPr algn="ctr"/>
            <a:r>
              <a:rPr lang="en-US" sz="4000" dirty="0" smtClean="0">
                <a:solidFill>
                  <a:schemeClr val="accent1"/>
                </a:solidFill>
              </a:rPr>
              <a:t>Major Programs: </a:t>
            </a:r>
            <a:r>
              <a:rPr lang="en-US" sz="4000" dirty="0">
                <a:solidFill>
                  <a:schemeClr val="accent1"/>
                </a:solidFill>
              </a:rPr>
              <a:t>SNAP (Food Stamps)</a:t>
            </a:r>
            <a:endParaRPr lang="en-US" sz="4000" dirty="0" smtClean="0">
              <a:solidFill>
                <a:schemeClr val="accent1"/>
              </a:solidFill>
            </a:endParaRPr>
          </a:p>
        </p:txBody>
      </p:sp>
      <p:sp>
        <p:nvSpPr>
          <p:cNvPr id="6" name="TextBox 5"/>
          <p:cNvSpPr txBox="1"/>
          <p:nvPr/>
        </p:nvSpPr>
        <p:spPr>
          <a:xfrm>
            <a:off x="152400" y="1163392"/>
            <a:ext cx="2895600" cy="2554545"/>
          </a:xfrm>
          <a:prstGeom prst="rect">
            <a:avLst/>
          </a:prstGeom>
          <a:noFill/>
        </p:spPr>
        <p:txBody>
          <a:bodyPr wrap="square" rtlCol="0">
            <a:spAutoFit/>
          </a:bodyPr>
          <a:lstStyle/>
          <a:p>
            <a:pPr algn="ctr"/>
            <a:r>
              <a:rPr lang="en-US" sz="1600" dirty="0" smtClean="0"/>
              <a:t>The Supplemental Nutrition Assistance Program (formerly Food Stamps) provides a monthly benefit for eligible low-income households to purchase groceries. The federal government pays the full cost of SNAP benefits and splits the cost of administering the program with states. </a:t>
            </a:r>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2341450826"/>
              </p:ext>
            </p:extLst>
          </p:nvPr>
        </p:nvGraphicFramePr>
        <p:xfrm>
          <a:off x="152401" y="4114800"/>
          <a:ext cx="8229601" cy="2438399"/>
        </p:xfrm>
        <a:graphic>
          <a:graphicData uri="http://schemas.openxmlformats.org/drawingml/2006/table">
            <a:tbl>
              <a:tblPr>
                <a:tableStyleId>{69CF1AB2-1976-4502-BF36-3FF5EA218861}</a:tableStyleId>
              </a:tblPr>
              <a:tblGrid>
                <a:gridCol w="1757539"/>
                <a:gridCol w="757990"/>
                <a:gridCol w="757990"/>
                <a:gridCol w="757990"/>
                <a:gridCol w="699682"/>
                <a:gridCol w="699682"/>
                <a:gridCol w="699682"/>
                <a:gridCol w="699682"/>
                <a:gridCol w="699682"/>
                <a:gridCol w="699682"/>
              </a:tblGrid>
              <a:tr h="256540">
                <a:tc>
                  <a:txBody>
                    <a:bodyPr/>
                    <a:lstStyle/>
                    <a:p>
                      <a:pPr algn="ctr" fontAlgn="b"/>
                      <a:r>
                        <a:rPr lang="en-US" sz="1200" b="1" u="none" strike="noStrike" dirty="0">
                          <a:effectLst/>
                        </a:rPr>
                        <a:t>Fiscal </a:t>
                      </a:r>
                      <a:r>
                        <a:rPr lang="en-US" sz="1200" b="1" u="none" strike="noStrike" dirty="0" smtClean="0">
                          <a:effectLst/>
                        </a:rPr>
                        <a:t>Year</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FY ’02</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b="0" i="0" u="none" strike="noStrike" dirty="0" smtClean="0">
                          <a:solidFill>
                            <a:srgbClr val="000000"/>
                          </a:solidFill>
                          <a:effectLst/>
                          <a:latin typeface="Calibri"/>
                        </a:rPr>
                        <a:t>FY ‘03</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'04</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FY '05</a:t>
                      </a:r>
                      <a:endParaRPr lang="en-US" sz="12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'06</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'07</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'08</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a:effectLst/>
                        </a:rPr>
                        <a:t>FY '09</a:t>
                      </a:r>
                      <a:endParaRPr lang="en-US" sz="12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200" u="none" strike="noStrike" dirty="0">
                          <a:effectLst/>
                        </a:rPr>
                        <a:t>FY '10</a:t>
                      </a:r>
                      <a:endParaRPr lang="en-US" sz="1200" b="0" i="0" u="none" strike="noStrike" dirty="0">
                        <a:solidFill>
                          <a:srgbClr val="000000"/>
                        </a:solidFill>
                        <a:effectLst/>
                        <a:latin typeface="Calibri"/>
                      </a:endParaRPr>
                    </a:p>
                  </a:txBody>
                  <a:tcPr marL="9525" marR="9525" marT="9525" marB="0" anchor="ctr">
                    <a:solidFill>
                      <a:schemeClr val="bg1"/>
                    </a:solidFill>
                  </a:tcPr>
                </a:tc>
              </a:tr>
              <a:tr h="689053">
                <a:tc>
                  <a:txBody>
                    <a:bodyPr/>
                    <a:lstStyle/>
                    <a:p>
                      <a:pPr algn="ctr" fontAlgn="b"/>
                      <a:r>
                        <a:rPr lang="en-US" sz="1200" b="1" u="none" strike="noStrike" dirty="0" smtClean="0">
                          <a:effectLst/>
                        </a:rPr>
                        <a:t>Annual Total Expenditures, Ages 0-5</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b"/>
                      <a:r>
                        <a:rPr lang="en-US" sz="1200" b="0" i="0" u="none" strike="noStrike" dirty="0">
                          <a:effectLst/>
                          <a:latin typeface="Arial"/>
                        </a:rPr>
                        <a:t>$58.1 M</a:t>
                      </a:r>
                    </a:p>
                  </a:txBody>
                  <a:tcPr marL="9525" marR="9525" marT="9525" marB="0" anchor="ctr">
                    <a:solidFill>
                      <a:schemeClr val="bg1"/>
                    </a:solidFill>
                  </a:tcPr>
                </a:tc>
                <a:tc>
                  <a:txBody>
                    <a:bodyPr/>
                    <a:lstStyle/>
                    <a:p>
                      <a:pPr algn="ctr" fontAlgn="b"/>
                      <a:r>
                        <a:rPr lang="en-US" sz="1200" b="0" i="0" u="none" strike="noStrike" dirty="0">
                          <a:effectLst/>
                          <a:latin typeface="Arial"/>
                        </a:rPr>
                        <a:t>$76.9 M</a:t>
                      </a:r>
                    </a:p>
                  </a:txBody>
                  <a:tcPr marL="9525" marR="9525" marT="9525" marB="0" anchor="ctr">
                    <a:solidFill>
                      <a:schemeClr val="bg1"/>
                    </a:solidFill>
                  </a:tcPr>
                </a:tc>
                <a:tc>
                  <a:txBody>
                    <a:bodyPr/>
                    <a:lstStyle/>
                    <a:p>
                      <a:pPr algn="ctr" fontAlgn="b"/>
                      <a:r>
                        <a:rPr lang="en-US" sz="1200" b="0" i="0" u="none" strike="noStrike" dirty="0">
                          <a:effectLst/>
                          <a:latin typeface="Arial"/>
                        </a:rPr>
                        <a:t>$85.5 M</a:t>
                      </a:r>
                    </a:p>
                  </a:txBody>
                  <a:tcPr marL="9525" marR="9525" marT="9525" marB="0" anchor="ctr">
                    <a:solidFill>
                      <a:schemeClr val="bg1"/>
                    </a:solidFill>
                  </a:tcPr>
                </a:tc>
                <a:tc>
                  <a:txBody>
                    <a:bodyPr/>
                    <a:lstStyle/>
                    <a:p>
                      <a:pPr algn="ctr" fontAlgn="b"/>
                      <a:r>
                        <a:rPr lang="en-US" sz="1200" b="0" i="0" u="none" strike="noStrike" dirty="0">
                          <a:effectLst/>
                          <a:latin typeface="Arial"/>
                        </a:rPr>
                        <a:t>$93.1 M</a:t>
                      </a:r>
                    </a:p>
                  </a:txBody>
                  <a:tcPr marL="9525" marR="9525" marT="9525" marB="0" anchor="ctr">
                    <a:solidFill>
                      <a:schemeClr val="bg1"/>
                    </a:solidFill>
                  </a:tcPr>
                </a:tc>
                <a:tc>
                  <a:txBody>
                    <a:bodyPr/>
                    <a:lstStyle/>
                    <a:p>
                      <a:pPr algn="ctr" fontAlgn="b"/>
                      <a:r>
                        <a:rPr lang="en-US" sz="1200" b="0" i="0" u="none" strike="noStrike" dirty="0">
                          <a:effectLst/>
                          <a:latin typeface="Arial"/>
                        </a:rPr>
                        <a:t>$98.4 M</a:t>
                      </a:r>
                    </a:p>
                  </a:txBody>
                  <a:tcPr marL="9525" marR="9525" marT="9525" marB="0" anchor="ctr">
                    <a:solidFill>
                      <a:schemeClr val="bg1"/>
                    </a:solidFill>
                  </a:tcPr>
                </a:tc>
                <a:tc>
                  <a:txBody>
                    <a:bodyPr/>
                    <a:lstStyle/>
                    <a:p>
                      <a:pPr algn="ctr" fontAlgn="b"/>
                      <a:r>
                        <a:rPr lang="en-US" sz="1200" b="0" i="0" u="none" strike="noStrike" dirty="0">
                          <a:effectLst/>
                          <a:latin typeface="Arial"/>
                        </a:rPr>
                        <a:t>$99.3 M</a:t>
                      </a:r>
                    </a:p>
                  </a:txBody>
                  <a:tcPr marL="9525" marR="9525" marT="9525" marB="0" anchor="ctr">
                    <a:solidFill>
                      <a:schemeClr val="bg1"/>
                    </a:solidFill>
                  </a:tcPr>
                </a:tc>
                <a:tc>
                  <a:txBody>
                    <a:bodyPr/>
                    <a:lstStyle/>
                    <a:p>
                      <a:pPr algn="ctr" fontAlgn="b"/>
                      <a:r>
                        <a:rPr lang="en-US" sz="1200" b="0" i="0" u="none" strike="noStrike" dirty="0">
                          <a:effectLst/>
                          <a:latin typeface="Arial"/>
                        </a:rPr>
                        <a:t>$102.8 M</a:t>
                      </a:r>
                    </a:p>
                  </a:txBody>
                  <a:tcPr marL="9525" marR="9525" marT="9525" marB="0" anchor="ctr">
                    <a:solidFill>
                      <a:schemeClr val="bg1"/>
                    </a:solidFill>
                  </a:tcPr>
                </a:tc>
                <a:tc>
                  <a:txBody>
                    <a:bodyPr/>
                    <a:lstStyle/>
                    <a:p>
                      <a:pPr algn="ctr" fontAlgn="b"/>
                      <a:r>
                        <a:rPr lang="en-US" sz="1200" b="0" i="0" u="none" strike="noStrike" dirty="0">
                          <a:effectLst/>
                          <a:latin typeface="Arial"/>
                        </a:rPr>
                        <a:t>$125.0 M</a:t>
                      </a:r>
                    </a:p>
                  </a:txBody>
                  <a:tcPr marL="9525" marR="9525" marT="9525" marB="0" anchor="ctr">
                    <a:solidFill>
                      <a:schemeClr val="bg1"/>
                    </a:solidFill>
                  </a:tcPr>
                </a:tc>
                <a:tc>
                  <a:txBody>
                    <a:bodyPr/>
                    <a:lstStyle/>
                    <a:p>
                      <a:pPr algn="ctr" fontAlgn="b"/>
                      <a:r>
                        <a:rPr lang="en-US" sz="1200" b="0" i="0" u="none" strike="noStrike" dirty="0">
                          <a:effectLst/>
                          <a:latin typeface="Arial"/>
                        </a:rPr>
                        <a:t>$171.0 M</a:t>
                      </a:r>
                    </a:p>
                  </a:txBody>
                  <a:tcPr marL="9525" marR="9525" marT="9525" marB="0" anchor="ctr">
                    <a:solidFill>
                      <a:schemeClr val="bg1"/>
                    </a:solidFill>
                  </a:tcPr>
                </a:tc>
              </a:tr>
              <a:tr h="689053">
                <a:tc>
                  <a:txBody>
                    <a:bodyPr/>
                    <a:lstStyle/>
                    <a:p>
                      <a:pPr algn="ctr" fontAlgn="b"/>
                      <a:r>
                        <a:rPr lang="en-US" sz="1200" b="1" u="none" strike="noStrike" dirty="0" smtClean="0">
                          <a:effectLst/>
                        </a:rPr>
                        <a:t>Average Monthly Enrollment, ALL AGES </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b="0" i="0" u="none" strike="noStrike" dirty="0">
                          <a:effectLst/>
                          <a:latin typeface="Arial"/>
                        </a:rPr>
                        <a:t>  298,204 </a:t>
                      </a:r>
                    </a:p>
                  </a:txBody>
                  <a:tcPr marL="9525" marR="9525" marT="9525" marB="0" anchor="ctr">
                    <a:solidFill>
                      <a:schemeClr val="bg1"/>
                    </a:solidFill>
                  </a:tcPr>
                </a:tc>
                <a:tc>
                  <a:txBody>
                    <a:bodyPr/>
                    <a:lstStyle/>
                    <a:p>
                      <a:pPr algn="ctr" fontAlgn="b"/>
                      <a:r>
                        <a:rPr lang="en-US" sz="1200" b="0" i="0" u="none" strike="noStrike" dirty="0">
                          <a:effectLst/>
                          <a:latin typeface="Arial"/>
                        </a:rPr>
                        <a:t>  367,993 </a:t>
                      </a:r>
                    </a:p>
                  </a:txBody>
                  <a:tcPr marL="9525" marR="9525" marT="9525" marB="0" anchor="ctr">
                    <a:solidFill>
                      <a:schemeClr val="bg1"/>
                    </a:solidFill>
                  </a:tcPr>
                </a:tc>
                <a:tc>
                  <a:txBody>
                    <a:bodyPr/>
                    <a:lstStyle/>
                    <a:p>
                      <a:pPr algn="ctr" fontAlgn="b"/>
                      <a:r>
                        <a:rPr lang="en-US" sz="1200" b="0" i="0" u="none" strike="noStrike" dirty="0">
                          <a:effectLst/>
                          <a:latin typeface="Arial"/>
                        </a:rPr>
                        <a:t>  406,004 </a:t>
                      </a:r>
                    </a:p>
                  </a:txBody>
                  <a:tcPr marL="9525" marR="9525" marT="9525" marB="0" anchor="ctr">
                    <a:solidFill>
                      <a:schemeClr val="bg1"/>
                    </a:solidFill>
                  </a:tcPr>
                </a:tc>
                <a:tc>
                  <a:txBody>
                    <a:bodyPr/>
                    <a:lstStyle/>
                    <a:p>
                      <a:pPr algn="ctr" fontAlgn="b"/>
                      <a:r>
                        <a:rPr lang="en-US" sz="1200" b="0" i="0" u="none" strike="noStrike" dirty="0">
                          <a:effectLst/>
                          <a:latin typeface="Arial"/>
                        </a:rPr>
                        <a:t>  421,442 </a:t>
                      </a:r>
                    </a:p>
                  </a:txBody>
                  <a:tcPr marL="9525" marR="9525" marT="9525" marB="0" anchor="ctr">
                    <a:solidFill>
                      <a:schemeClr val="bg1"/>
                    </a:solidFill>
                  </a:tcPr>
                </a:tc>
                <a:tc>
                  <a:txBody>
                    <a:bodyPr/>
                    <a:lstStyle/>
                    <a:p>
                      <a:pPr algn="ctr" fontAlgn="b"/>
                      <a:r>
                        <a:rPr lang="en-US" sz="1200" b="0" i="0" u="none" strike="noStrike" dirty="0">
                          <a:effectLst/>
                          <a:latin typeface="Arial"/>
                        </a:rPr>
                        <a:t>  433,372 </a:t>
                      </a:r>
                    </a:p>
                  </a:txBody>
                  <a:tcPr marL="9525" marR="9525" marT="9525" marB="0" anchor="ctr">
                    <a:solidFill>
                      <a:schemeClr val="bg1"/>
                    </a:solidFill>
                  </a:tcPr>
                </a:tc>
                <a:tc>
                  <a:txBody>
                    <a:bodyPr/>
                    <a:lstStyle/>
                    <a:p>
                      <a:pPr algn="ctr" fontAlgn="b"/>
                      <a:r>
                        <a:rPr lang="en-US" sz="1200" b="0" i="0" u="none" strike="noStrike" dirty="0">
                          <a:effectLst/>
                          <a:latin typeface="Arial"/>
                        </a:rPr>
                        <a:t>  423,084 </a:t>
                      </a:r>
                    </a:p>
                  </a:txBody>
                  <a:tcPr marL="9525" marR="9525" marT="9525" marB="0" anchor="ctr">
                    <a:solidFill>
                      <a:schemeClr val="bg1"/>
                    </a:solidFill>
                  </a:tcPr>
                </a:tc>
                <a:tc>
                  <a:txBody>
                    <a:bodyPr/>
                    <a:lstStyle/>
                    <a:p>
                      <a:pPr algn="ctr" fontAlgn="b"/>
                      <a:r>
                        <a:rPr lang="en-US" sz="1200" b="0" i="0" u="none" strike="noStrike" dirty="0">
                          <a:effectLst/>
                          <a:latin typeface="Arial"/>
                        </a:rPr>
                        <a:t>  415,397 </a:t>
                      </a:r>
                    </a:p>
                  </a:txBody>
                  <a:tcPr marL="9525" marR="9525" marT="9525" marB="0" anchor="ctr">
                    <a:solidFill>
                      <a:schemeClr val="bg1"/>
                    </a:solidFill>
                  </a:tcPr>
                </a:tc>
                <a:tc>
                  <a:txBody>
                    <a:bodyPr/>
                    <a:lstStyle/>
                    <a:p>
                      <a:pPr algn="ctr" fontAlgn="b"/>
                      <a:r>
                        <a:rPr lang="en-US" sz="1200" b="0" i="0" u="none" strike="noStrike" dirty="0">
                          <a:effectLst/>
                          <a:latin typeface="Arial"/>
                        </a:rPr>
                        <a:t>  445,364 </a:t>
                      </a:r>
                    </a:p>
                  </a:txBody>
                  <a:tcPr marL="9525" marR="9525" marT="9525" marB="0" anchor="ctr">
                    <a:solidFill>
                      <a:schemeClr val="bg1"/>
                    </a:solidFill>
                  </a:tcPr>
                </a:tc>
                <a:tc>
                  <a:txBody>
                    <a:bodyPr/>
                    <a:lstStyle/>
                    <a:p>
                      <a:pPr algn="ctr" fontAlgn="b"/>
                      <a:r>
                        <a:rPr lang="en-US" sz="1200" b="0" i="0" u="none" strike="noStrike" dirty="0">
                          <a:effectLst/>
                          <a:latin typeface="Arial"/>
                        </a:rPr>
                        <a:t>  559,626 </a:t>
                      </a:r>
                    </a:p>
                  </a:txBody>
                  <a:tcPr marL="9525" marR="9525" marT="9525" marB="0" anchor="ctr">
                    <a:solidFill>
                      <a:schemeClr val="bg1"/>
                    </a:solidFill>
                  </a:tcPr>
                </a:tc>
              </a:tr>
              <a:tr h="803753">
                <a:tc>
                  <a:txBody>
                    <a:bodyPr/>
                    <a:lstStyle/>
                    <a:p>
                      <a:pPr algn="ctr" fontAlgn="b"/>
                      <a:r>
                        <a:rPr lang="en-US" sz="1200" b="1" u="none" strike="noStrike" dirty="0" smtClean="0">
                          <a:effectLst/>
                        </a:rPr>
                        <a:t>Monthly Average Benefit,</a:t>
                      </a:r>
                      <a:r>
                        <a:rPr lang="en-US" sz="1200" b="1" u="none" strike="noStrike" baseline="0" dirty="0" smtClean="0">
                          <a:effectLst/>
                        </a:rPr>
                        <a:t> All Cases</a:t>
                      </a:r>
                      <a:endParaRPr lang="en-US" sz="12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$75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$78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$80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$85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$89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$91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$97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$110 </a:t>
                      </a:r>
                      <a:endParaRPr lang="en-US" sz="1200" b="0" i="0" u="none" strike="noStrike" dirty="0">
                        <a:effectLst/>
                        <a:latin typeface="Arial"/>
                      </a:endParaRPr>
                    </a:p>
                  </a:txBody>
                  <a:tcPr marL="9525" marR="9525" marT="9525" marB="0" anchor="ctr">
                    <a:solidFill>
                      <a:schemeClr val="bg1"/>
                    </a:solidFill>
                  </a:tcPr>
                </a:tc>
                <a:tc>
                  <a:txBody>
                    <a:bodyPr/>
                    <a:lstStyle/>
                    <a:p>
                      <a:pPr algn="ctr" fontAlgn="b"/>
                      <a:r>
                        <a:rPr lang="en-US" sz="1200" b="0" i="0" u="none" strike="noStrike" dirty="0">
                          <a:effectLst/>
                          <a:latin typeface="Arial"/>
                        </a:rPr>
                        <a:t> </a:t>
                      </a:r>
                      <a:r>
                        <a:rPr lang="en-US" sz="1200" b="0" i="0" u="none" strike="noStrike" dirty="0" smtClean="0">
                          <a:effectLst/>
                          <a:latin typeface="Arial"/>
                        </a:rPr>
                        <a:t>$128 </a:t>
                      </a:r>
                      <a:endParaRPr lang="en-US" sz="1200" b="0" i="0" u="none" strike="noStrike" dirty="0">
                        <a:effectLst/>
                        <a:latin typeface="Arial"/>
                      </a:endParaRPr>
                    </a:p>
                  </a:txBody>
                  <a:tcPr marL="9525" marR="9525" marT="9525" marB="0" anchor="ctr">
                    <a:solidFill>
                      <a:schemeClr val="bg1"/>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156992642"/>
              </p:ext>
            </p:extLst>
          </p:nvPr>
        </p:nvGraphicFramePr>
        <p:xfrm>
          <a:off x="3179618" y="849362"/>
          <a:ext cx="5410200" cy="3036838"/>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16</a:t>
            </a:fld>
            <a:endParaRPr lang="en-US" dirty="0"/>
          </a:p>
        </p:txBody>
      </p:sp>
    </p:spTree>
    <p:extLst>
      <p:ext uri="{BB962C8B-B14F-4D97-AF65-F5344CB8AC3E}">
        <p14:creationId xmlns:p14="http://schemas.microsoft.com/office/powerpoint/2010/main" val="45446009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4"/>
          <p:cNvSpPr>
            <a:spLocks noGrp="1"/>
          </p:cNvSpPr>
          <p:nvPr>
            <p:ph type="body" sz="quarter" idx="11"/>
          </p:nvPr>
        </p:nvSpPr>
        <p:spPr>
          <a:xfrm>
            <a:off x="228600" y="85859"/>
            <a:ext cx="8077200" cy="762000"/>
          </a:xfrm>
        </p:spPr>
        <p:txBody>
          <a:bodyPr>
            <a:normAutofit lnSpcReduction="10000"/>
          </a:bodyPr>
          <a:lstStyle/>
          <a:p>
            <a:pPr algn="ctr"/>
            <a:r>
              <a:rPr lang="en-US" sz="4000" dirty="0" smtClean="0">
                <a:solidFill>
                  <a:schemeClr val="accent3"/>
                </a:solidFill>
              </a:rPr>
              <a:t>Major Programs: Child Care Subsidies</a:t>
            </a:r>
          </a:p>
        </p:txBody>
      </p:sp>
      <p:graphicFrame>
        <p:nvGraphicFramePr>
          <p:cNvPr id="3" name="Table 2"/>
          <p:cNvGraphicFramePr>
            <a:graphicFrameLocks noGrp="1"/>
          </p:cNvGraphicFramePr>
          <p:nvPr>
            <p:extLst>
              <p:ext uri="{D42A27DB-BD31-4B8C-83A1-F6EECF244321}">
                <p14:modId xmlns:p14="http://schemas.microsoft.com/office/powerpoint/2010/main" val="3089657124"/>
              </p:ext>
            </p:extLst>
          </p:nvPr>
        </p:nvGraphicFramePr>
        <p:xfrm>
          <a:off x="88007" y="4419600"/>
          <a:ext cx="8293995" cy="2133602"/>
        </p:xfrm>
        <a:graphic>
          <a:graphicData uri="http://schemas.openxmlformats.org/drawingml/2006/table">
            <a:tbl>
              <a:tblPr>
                <a:tableStyleId>{69CF1AB2-1976-4502-BF36-3FF5EA218861}</a:tableStyleId>
              </a:tblPr>
              <a:tblGrid>
                <a:gridCol w="1771290"/>
                <a:gridCol w="763921"/>
                <a:gridCol w="763921"/>
                <a:gridCol w="763921"/>
                <a:gridCol w="705157"/>
                <a:gridCol w="705157"/>
                <a:gridCol w="705157"/>
                <a:gridCol w="705157"/>
                <a:gridCol w="705157"/>
                <a:gridCol w="705157"/>
              </a:tblGrid>
              <a:tr h="378482">
                <a:tc>
                  <a:txBody>
                    <a:bodyPr/>
                    <a:lstStyle/>
                    <a:p>
                      <a:pPr algn="ctr" fontAlgn="b"/>
                      <a:r>
                        <a:rPr lang="en-US" sz="1300" b="1" u="none" strike="noStrike" dirty="0">
                          <a:effectLst/>
                        </a:rPr>
                        <a:t>Fiscal </a:t>
                      </a:r>
                      <a:r>
                        <a:rPr lang="en-US" sz="1300" b="1" u="none" strike="noStrike" dirty="0" smtClean="0">
                          <a:effectLst/>
                        </a:rPr>
                        <a:t>Year</a:t>
                      </a:r>
                      <a:endParaRPr lang="en-US" sz="13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300" b="0" i="0" u="none" strike="noStrike" dirty="0" smtClean="0">
                          <a:solidFill>
                            <a:srgbClr val="000000"/>
                          </a:solidFill>
                          <a:effectLst/>
                          <a:latin typeface="Calibri"/>
                        </a:rPr>
                        <a:t>FY ’02</a:t>
                      </a:r>
                      <a:endParaRPr lang="en-US" sz="13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300" b="0" i="0" u="none" strike="noStrike" dirty="0" smtClean="0">
                          <a:solidFill>
                            <a:srgbClr val="000000"/>
                          </a:solidFill>
                          <a:effectLst/>
                          <a:latin typeface="Calibri"/>
                        </a:rPr>
                        <a:t>FY ‘03</a:t>
                      </a:r>
                      <a:endParaRPr lang="en-US" sz="13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300" u="none" strike="noStrike">
                          <a:effectLst/>
                        </a:rPr>
                        <a:t>FY '04</a:t>
                      </a:r>
                      <a:endParaRPr lang="en-US" sz="13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300" u="none" strike="noStrike" dirty="0">
                          <a:effectLst/>
                        </a:rPr>
                        <a:t>FY '05</a:t>
                      </a:r>
                      <a:endParaRPr lang="en-US" sz="13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300" u="none" strike="noStrike">
                          <a:effectLst/>
                        </a:rPr>
                        <a:t>FY '06</a:t>
                      </a:r>
                      <a:endParaRPr lang="en-US" sz="13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300" u="none" strike="noStrike">
                          <a:effectLst/>
                        </a:rPr>
                        <a:t>FY '07</a:t>
                      </a:r>
                      <a:endParaRPr lang="en-US" sz="13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300" u="none" strike="noStrike">
                          <a:effectLst/>
                        </a:rPr>
                        <a:t>FY '08</a:t>
                      </a:r>
                      <a:endParaRPr lang="en-US" sz="13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300" u="none" strike="noStrike">
                          <a:effectLst/>
                        </a:rPr>
                        <a:t>FY '09</a:t>
                      </a:r>
                      <a:endParaRPr lang="en-US" sz="1300" b="0" i="0" u="none" strike="noStrike">
                        <a:solidFill>
                          <a:srgbClr val="000000"/>
                        </a:solidFill>
                        <a:effectLst/>
                        <a:latin typeface="Calibri"/>
                      </a:endParaRPr>
                    </a:p>
                  </a:txBody>
                  <a:tcPr marL="9525" marR="9525" marT="9525" marB="0" anchor="ctr">
                    <a:solidFill>
                      <a:schemeClr val="bg1"/>
                    </a:solidFill>
                  </a:tcPr>
                </a:tc>
                <a:tc>
                  <a:txBody>
                    <a:bodyPr/>
                    <a:lstStyle/>
                    <a:p>
                      <a:pPr algn="ctr" fontAlgn="b"/>
                      <a:r>
                        <a:rPr lang="en-US" sz="1300" u="none" strike="noStrike" dirty="0">
                          <a:effectLst/>
                        </a:rPr>
                        <a:t>FY '10</a:t>
                      </a:r>
                      <a:endParaRPr lang="en-US" sz="1300" b="0" i="0" u="none" strike="noStrike" dirty="0">
                        <a:solidFill>
                          <a:srgbClr val="000000"/>
                        </a:solidFill>
                        <a:effectLst/>
                        <a:latin typeface="Calibri"/>
                      </a:endParaRPr>
                    </a:p>
                  </a:txBody>
                  <a:tcPr marL="9525" marR="9525" marT="9525" marB="0" anchor="ctr">
                    <a:solidFill>
                      <a:schemeClr val="bg1"/>
                    </a:solidFill>
                  </a:tcPr>
                </a:tc>
              </a:tr>
              <a:tr h="877560">
                <a:tc>
                  <a:txBody>
                    <a:bodyPr/>
                    <a:lstStyle/>
                    <a:p>
                      <a:pPr algn="ctr" fontAlgn="b"/>
                      <a:r>
                        <a:rPr lang="en-US" sz="1300" b="1" u="none" strike="noStrike" dirty="0" smtClean="0">
                          <a:effectLst/>
                        </a:rPr>
                        <a:t>Annual Total Expenditures, Ages 0-5</a:t>
                      </a:r>
                      <a:endParaRPr lang="en-US" sz="13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b"/>
                      <a:r>
                        <a:rPr lang="en-US" sz="1300" b="0" i="0" u="none" strike="noStrike" dirty="0">
                          <a:effectLst/>
                          <a:latin typeface="Arial"/>
                        </a:rPr>
                        <a:t>$</a:t>
                      </a:r>
                      <a:r>
                        <a:rPr lang="en-US" sz="1300" b="0" i="0" u="none" strike="noStrike" dirty="0" smtClean="0">
                          <a:effectLst/>
                          <a:latin typeface="Arial"/>
                        </a:rPr>
                        <a:t>89.8M</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a:effectLst/>
                          <a:latin typeface="Arial"/>
                        </a:rPr>
                        <a:t>$</a:t>
                      </a:r>
                      <a:r>
                        <a:rPr lang="en-US" sz="1300" b="0" i="0" u="none" strike="noStrike" dirty="0" smtClean="0">
                          <a:effectLst/>
                          <a:latin typeface="Arial"/>
                        </a:rPr>
                        <a:t>104.4M</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a:effectLst/>
                          <a:latin typeface="Arial"/>
                        </a:rPr>
                        <a:t>$</a:t>
                      </a:r>
                      <a:r>
                        <a:rPr lang="en-US" sz="1300" b="0" i="0" u="none" strike="noStrike" dirty="0" smtClean="0">
                          <a:effectLst/>
                          <a:latin typeface="Arial"/>
                        </a:rPr>
                        <a:t>110.6M</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a:effectLst/>
                          <a:latin typeface="Arial"/>
                        </a:rPr>
                        <a:t>$</a:t>
                      </a:r>
                      <a:r>
                        <a:rPr lang="en-US" sz="1300" b="0" i="0" u="none" strike="noStrike" dirty="0" smtClean="0">
                          <a:effectLst/>
                          <a:latin typeface="Arial"/>
                        </a:rPr>
                        <a:t>99.2M</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a:effectLst/>
                          <a:latin typeface="Arial"/>
                        </a:rPr>
                        <a:t>$</a:t>
                      </a:r>
                      <a:r>
                        <a:rPr lang="en-US" sz="1300" b="0" i="0" u="none" strike="noStrike" dirty="0" smtClean="0">
                          <a:effectLst/>
                          <a:latin typeface="Arial"/>
                        </a:rPr>
                        <a:t>100.0M</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a:effectLst/>
                          <a:latin typeface="Arial"/>
                        </a:rPr>
                        <a:t>$</a:t>
                      </a:r>
                      <a:r>
                        <a:rPr lang="en-US" sz="1300" b="0" i="0" u="none" strike="noStrike" dirty="0" smtClean="0">
                          <a:effectLst/>
                          <a:latin typeface="Arial"/>
                        </a:rPr>
                        <a:t>98.2M</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a:effectLst/>
                          <a:latin typeface="Arial"/>
                        </a:rPr>
                        <a:t>$</a:t>
                      </a:r>
                      <a:r>
                        <a:rPr lang="en-US" sz="1300" b="0" i="0" u="none" strike="noStrike" dirty="0" smtClean="0">
                          <a:effectLst/>
                          <a:latin typeface="Arial"/>
                        </a:rPr>
                        <a:t>98.8M</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a:effectLst/>
                          <a:latin typeface="Arial"/>
                        </a:rPr>
                        <a:t>$</a:t>
                      </a:r>
                      <a:r>
                        <a:rPr lang="en-US" sz="1300" b="0" i="0" u="none" strike="noStrike" dirty="0" smtClean="0">
                          <a:effectLst/>
                          <a:latin typeface="Arial"/>
                        </a:rPr>
                        <a:t>111.5M</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a:effectLst/>
                          <a:latin typeface="Arial"/>
                        </a:rPr>
                        <a:t>$</a:t>
                      </a:r>
                      <a:r>
                        <a:rPr lang="en-US" sz="1300" b="0" i="0" u="none" strike="noStrike" dirty="0" smtClean="0">
                          <a:effectLst/>
                          <a:latin typeface="Arial"/>
                        </a:rPr>
                        <a:t>118.1M</a:t>
                      </a:r>
                      <a:endParaRPr lang="en-US" sz="1300" b="0" i="0" u="none" strike="noStrike" dirty="0">
                        <a:effectLst/>
                        <a:latin typeface="Arial"/>
                      </a:endParaRPr>
                    </a:p>
                  </a:txBody>
                  <a:tcPr marL="9525" marR="9525" marT="9525" marB="0" anchor="ctr">
                    <a:solidFill>
                      <a:schemeClr val="bg1"/>
                    </a:solidFill>
                  </a:tcPr>
                </a:tc>
              </a:tr>
              <a:tr h="877560">
                <a:tc>
                  <a:txBody>
                    <a:bodyPr/>
                    <a:lstStyle/>
                    <a:p>
                      <a:pPr algn="ctr" fontAlgn="b"/>
                      <a:r>
                        <a:rPr lang="en-US" sz="1300" b="1" u="none" strike="noStrike" dirty="0" smtClean="0">
                          <a:effectLst/>
                        </a:rPr>
                        <a:t>Unduplicated</a:t>
                      </a:r>
                      <a:r>
                        <a:rPr lang="en-US" sz="1300" b="1" u="none" strike="noStrike" baseline="0" dirty="0" smtClean="0">
                          <a:effectLst/>
                        </a:rPr>
                        <a:t> Annual Enrollment, Ages 0-5</a:t>
                      </a:r>
                      <a:endParaRPr lang="en-US" sz="1300" b="1"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300" b="0" i="0" u="none" strike="noStrike" dirty="0" smtClean="0">
                          <a:effectLst/>
                          <a:latin typeface="Arial"/>
                        </a:rPr>
                        <a:t>62,035 </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smtClean="0">
                          <a:effectLst/>
                          <a:latin typeface="Arial"/>
                        </a:rPr>
                        <a:t>66,232 </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smtClean="0">
                          <a:effectLst/>
                          <a:latin typeface="Arial"/>
                        </a:rPr>
                        <a:t>61,905 </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smtClean="0">
                          <a:effectLst/>
                          <a:latin typeface="Arial"/>
                        </a:rPr>
                        <a:t>58,912 </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smtClean="0">
                          <a:effectLst/>
                          <a:latin typeface="Arial"/>
                        </a:rPr>
                        <a:t>56,875 </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smtClean="0">
                          <a:effectLst/>
                          <a:latin typeface="Arial"/>
                        </a:rPr>
                        <a:t>53,812 </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smtClean="0">
                          <a:effectLst/>
                          <a:latin typeface="Arial"/>
                        </a:rPr>
                        <a:t>52,050 </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smtClean="0">
                          <a:effectLst/>
                          <a:latin typeface="Arial"/>
                        </a:rPr>
                        <a:t>50,702 </a:t>
                      </a:r>
                      <a:endParaRPr lang="en-US" sz="1300" b="0" i="0" u="none" strike="noStrike" dirty="0">
                        <a:effectLst/>
                        <a:latin typeface="Arial"/>
                      </a:endParaRPr>
                    </a:p>
                  </a:txBody>
                  <a:tcPr marL="9525" marR="9525" marT="9525" marB="0" anchor="ctr">
                    <a:solidFill>
                      <a:schemeClr val="bg1"/>
                    </a:solidFill>
                  </a:tcPr>
                </a:tc>
                <a:tc>
                  <a:txBody>
                    <a:bodyPr/>
                    <a:lstStyle/>
                    <a:p>
                      <a:pPr algn="ctr" fontAlgn="b"/>
                      <a:r>
                        <a:rPr lang="en-US" sz="1300" b="0" i="0" u="none" strike="noStrike" dirty="0" smtClean="0">
                          <a:effectLst/>
                          <a:latin typeface="Arial"/>
                        </a:rPr>
                        <a:t>51,772 </a:t>
                      </a:r>
                      <a:endParaRPr lang="en-US" sz="1300" b="0" i="0" u="none" strike="noStrike" dirty="0">
                        <a:effectLst/>
                        <a:latin typeface="Arial"/>
                      </a:endParaRPr>
                    </a:p>
                  </a:txBody>
                  <a:tcPr marL="9525" marR="9525" marT="9525" marB="0" anchor="ctr">
                    <a:solidFill>
                      <a:schemeClr val="bg1"/>
                    </a:solidFill>
                  </a:tcPr>
                </a:tc>
              </a:tr>
            </a:tbl>
          </a:graphicData>
        </a:graphic>
      </p:graphicFrame>
      <p:graphicFrame>
        <p:nvGraphicFramePr>
          <p:cNvPr id="4" name="Chart 3"/>
          <p:cNvGraphicFramePr>
            <a:graphicFrameLocks/>
          </p:cNvGraphicFramePr>
          <p:nvPr>
            <p:extLst>
              <p:ext uri="{D42A27DB-BD31-4B8C-83A1-F6EECF244321}">
                <p14:modId xmlns:p14="http://schemas.microsoft.com/office/powerpoint/2010/main" val="2594221508"/>
              </p:ext>
            </p:extLst>
          </p:nvPr>
        </p:nvGraphicFramePr>
        <p:xfrm>
          <a:off x="3886200" y="761494"/>
          <a:ext cx="45720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8006" y="990600"/>
            <a:ext cx="3505200" cy="2800767"/>
          </a:xfrm>
          <a:prstGeom prst="rect">
            <a:avLst/>
          </a:prstGeom>
          <a:noFill/>
        </p:spPr>
        <p:txBody>
          <a:bodyPr wrap="square" rtlCol="0">
            <a:spAutoFit/>
          </a:bodyPr>
          <a:lstStyle/>
          <a:p>
            <a:pPr algn="ctr"/>
            <a:r>
              <a:rPr lang="en-US" sz="1600" dirty="0" smtClean="0"/>
              <a:t>The Child Care Subsidy Program assists qualifying families by paying all or part of their child care costs in a licensed home or center. To be eligible, families must meet income requirements and the adults in the home must be engaged in qualifying activities such as work or school. The Child Care Subsidy Program is funded through a variety of federal block grants, some of which require state matching funds.</a:t>
            </a:r>
            <a:endParaRPr lang="en-US" sz="1600" dirty="0"/>
          </a:p>
        </p:txBody>
      </p:sp>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17</a:t>
            </a:fld>
            <a:endParaRPr lang="en-US" dirty="0"/>
          </a:p>
        </p:txBody>
      </p:sp>
    </p:spTree>
    <p:extLst>
      <p:ext uri="{BB962C8B-B14F-4D97-AF65-F5344CB8AC3E}">
        <p14:creationId xmlns:p14="http://schemas.microsoft.com/office/powerpoint/2010/main" val="244101707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715962"/>
          </a:xfrm>
        </p:spPr>
        <p:txBody>
          <a:bodyPr>
            <a:normAutofit fontScale="90000"/>
          </a:bodyPr>
          <a:lstStyle/>
          <a:p>
            <a:r>
              <a:rPr lang="en-US" dirty="0" smtClean="0">
                <a:solidFill>
                  <a:schemeClr val="accent6"/>
                </a:solidFill>
              </a:rPr>
              <a:t>Additional Funding Opportunities</a:t>
            </a:r>
            <a:endParaRPr lang="en-US" dirty="0">
              <a:solidFill>
                <a:schemeClr val="accent6"/>
              </a:solidFill>
            </a:endParaRPr>
          </a:p>
        </p:txBody>
      </p:sp>
      <p:sp>
        <p:nvSpPr>
          <p:cNvPr id="3" name="Content Placeholder 2"/>
          <p:cNvSpPr>
            <a:spLocks noGrp="1"/>
          </p:cNvSpPr>
          <p:nvPr>
            <p:ph idx="1"/>
          </p:nvPr>
        </p:nvSpPr>
        <p:spPr>
          <a:xfrm>
            <a:off x="457200" y="990600"/>
            <a:ext cx="7848600" cy="5334000"/>
          </a:xfrm>
        </p:spPr>
        <p:txBody>
          <a:bodyPr>
            <a:normAutofit/>
          </a:bodyPr>
          <a:lstStyle/>
          <a:p>
            <a:r>
              <a:rPr lang="en-US" sz="2800" dirty="0" smtClean="0">
                <a:solidFill>
                  <a:schemeClr val="tx1"/>
                </a:solidFill>
              </a:rPr>
              <a:t>Race to the Top – Early Learning Challenge</a:t>
            </a:r>
          </a:p>
          <a:p>
            <a:pPr lvl="1"/>
            <a:r>
              <a:rPr lang="en-US" sz="1800" dirty="0">
                <a:solidFill>
                  <a:schemeClr val="tx1"/>
                </a:solidFill>
              </a:rPr>
              <a:t>$500 million state-level grant </a:t>
            </a:r>
            <a:r>
              <a:rPr lang="en-US" sz="1800" dirty="0" smtClean="0">
                <a:solidFill>
                  <a:schemeClr val="tx1"/>
                </a:solidFill>
              </a:rPr>
              <a:t>competition; Oklahoma is eligible for up to $60 million.</a:t>
            </a:r>
          </a:p>
          <a:p>
            <a:pPr lvl="1"/>
            <a:r>
              <a:rPr lang="en-US" sz="1800" dirty="0">
                <a:solidFill>
                  <a:schemeClr val="tx1"/>
                </a:solidFill>
              </a:rPr>
              <a:t>Gives priority to states that establish public-private </a:t>
            </a:r>
            <a:r>
              <a:rPr lang="en-US" sz="1800" dirty="0" smtClean="0">
                <a:solidFill>
                  <a:schemeClr val="tx1"/>
                </a:solidFill>
              </a:rPr>
              <a:t>partnerships.</a:t>
            </a:r>
          </a:p>
          <a:p>
            <a:r>
              <a:rPr lang="en-US" sz="2800" dirty="0" smtClean="0">
                <a:solidFill>
                  <a:schemeClr val="tx1"/>
                </a:solidFill>
              </a:rPr>
              <a:t>Affordable </a:t>
            </a:r>
            <a:r>
              <a:rPr lang="en-US" sz="2800" dirty="0">
                <a:solidFill>
                  <a:schemeClr val="tx1"/>
                </a:solidFill>
              </a:rPr>
              <a:t>Care </a:t>
            </a:r>
            <a:r>
              <a:rPr lang="en-US" sz="2800" dirty="0" smtClean="0">
                <a:solidFill>
                  <a:schemeClr val="tx1"/>
                </a:solidFill>
              </a:rPr>
              <a:t>Act</a:t>
            </a:r>
            <a:r>
              <a:rPr lang="en-US" sz="2800" dirty="0">
                <a:solidFill>
                  <a:schemeClr val="tx1"/>
                </a:solidFill>
              </a:rPr>
              <a:t> – </a:t>
            </a:r>
            <a:r>
              <a:rPr lang="en-US" sz="2800" dirty="0" smtClean="0">
                <a:solidFill>
                  <a:schemeClr val="tx1"/>
                </a:solidFill>
              </a:rPr>
              <a:t>Maternal</a:t>
            </a:r>
            <a:r>
              <a:rPr lang="en-US" sz="2800" dirty="0">
                <a:solidFill>
                  <a:schemeClr val="tx1"/>
                </a:solidFill>
              </a:rPr>
              <a:t>, Infant and Early Childhood </a:t>
            </a:r>
            <a:r>
              <a:rPr lang="en-US" sz="2800" dirty="0" smtClean="0">
                <a:solidFill>
                  <a:schemeClr val="tx1"/>
                </a:solidFill>
              </a:rPr>
              <a:t>Home </a:t>
            </a:r>
            <a:r>
              <a:rPr lang="en-US" sz="2800" dirty="0">
                <a:solidFill>
                  <a:schemeClr val="tx1"/>
                </a:solidFill>
              </a:rPr>
              <a:t>Visiting </a:t>
            </a:r>
            <a:r>
              <a:rPr lang="en-US" sz="2800" dirty="0" smtClean="0">
                <a:solidFill>
                  <a:schemeClr val="tx1"/>
                </a:solidFill>
              </a:rPr>
              <a:t>Program</a:t>
            </a:r>
          </a:p>
          <a:p>
            <a:pPr lvl="1"/>
            <a:r>
              <a:rPr lang="en-US" sz="1800" dirty="0" smtClean="0">
                <a:solidFill>
                  <a:schemeClr val="tx1"/>
                </a:solidFill>
              </a:rPr>
              <a:t>Funds for nurses</a:t>
            </a:r>
            <a:r>
              <a:rPr lang="en-US" sz="1800" dirty="0">
                <a:solidFill>
                  <a:schemeClr val="tx1"/>
                </a:solidFill>
              </a:rPr>
              <a:t>, social workers, or other professionals </a:t>
            </a:r>
            <a:r>
              <a:rPr lang="en-US" sz="1800" dirty="0" smtClean="0">
                <a:solidFill>
                  <a:schemeClr val="tx1"/>
                </a:solidFill>
              </a:rPr>
              <a:t>to meet </a:t>
            </a:r>
            <a:r>
              <a:rPr lang="en-US" sz="1800" dirty="0">
                <a:solidFill>
                  <a:schemeClr val="tx1"/>
                </a:solidFill>
              </a:rPr>
              <a:t>with at-risk families in their </a:t>
            </a:r>
            <a:r>
              <a:rPr lang="en-US" sz="1800" dirty="0" smtClean="0">
                <a:solidFill>
                  <a:schemeClr val="tx1"/>
                </a:solidFill>
              </a:rPr>
              <a:t>homes and connect them with health </a:t>
            </a:r>
            <a:r>
              <a:rPr lang="en-US" sz="1800" dirty="0">
                <a:solidFill>
                  <a:schemeClr val="tx1"/>
                </a:solidFill>
              </a:rPr>
              <a:t>care, </a:t>
            </a:r>
            <a:r>
              <a:rPr lang="en-US" sz="1800" dirty="0" smtClean="0">
                <a:solidFill>
                  <a:schemeClr val="tx1"/>
                </a:solidFill>
              </a:rPr>
              <a:t>early </a:t>
            </a:r>
            <a:r>
              <a:rPr lang="en-US" sz="1800" dirty="0">
                <a:solidFill>
                  <a:schemeClr val="tx1"/>
                </a:solidFill>
              </a:rPr>
              <a:t>education, parenting skills, child abuse prevention, and </a:t>
            </a:r>
            <a:r>
              <a:rPr lang="en-US" sz="1800" dirty="0" smtClean="0">
                <a:solidFill>
                  <a:schemeClr val="tx1"/>
                </a:solidFill>
              </a:rPr>
              <a:t>nutrition assistance</a:t>
            </a:r>
          </a:p>
          <a:p>
            <a:pPr lvl="1"/>
            <a:r>
              <a:rPr lang="en-US" sz="1800" dirty="0" smtClean="0">
                <a:solidFill>
                  <a:schemeClr val="tx1"/>
                </a:solidFill>
              </a:rPr>
              <a:t>Initial funding for Oklahoma is </a:t>
            </a:r>
            <a:r>
              <a:rPr lang="en-US" sz="1800" dirty="0">
                <a:solidFill>
                  <a:schemeClr val="tx1"/>
                </a:solidFill>
              </a:rPr>
              <a:t>$</a:t>
            </a:r>
            <a:r>
              <a:rPr lang="en-US" sz="1800" dirty="0" smtClean="0">
                <a:solidFill>
                  <a:schemeClr val="tx1"/>
                </a:solidFill>
              </a:rPr>
              <a:t>1,920,105</a:t>
            </a:r>
          </a:p>
          <a:p>
            <a:pPr lvl="1"/>
            <a:r>
              <a:rPr lang="en-US" sz="1800" dirty="0" smtClean="0">
                <a:solidFill>
                  <a:schemeClr val="tx1"/>
                </a:solidFill>
              </a:rPr>
              <a:t>First year’s funding focused on Kay </a:t>
            </a:r>
            <a:r>
              <a:rPr lang="en-US" sz="1800" dirty="0">
                <a:solidFill>
                  <a:schemeClr val="tx1"/>
                </a:solidFill>
              </a:rPr>
              <a:t>and </a:t>
            </a:r>
            <a:r>
              <a:rPr lang="en-US" sz="1800" dirty="0" smtClean="0">
                <a:solidFill>
                  <a:schemeClr val="tx1"/>
                </a:solidFill>
              </a:rPr>
              <a:t>Garfield Counties, which were ranked highest in needs assessment</a:t>
            </a:r>
          </a:p>
          <a:p>
            <a:pPr lvl="1"/>
            <a:endParaRPr lang="en-US" dirty="0">
              <a:solidFill>
                <a:schemeClr val="tx1"/>
              </a:solidFill>
            </a:endParaRPr>
          </a:p>
        </p:txBody>
      </p:sp>
      <p:sp>
        <p:nvSpPr>
          <p:cNvPr id="4" name="Slide Number Placeholder 3"/>
          <p:cNvSpPr>
            <a:spLocks noGrp="1"/>
          </p:cNvSpPr>
          <p:nvPr>
            <p:ph type="sldNum" sz="quarter" idx="12"/>
          </p:nvPr>
        </p:nvSpPr>
        <p:spPr/>
        <p:txBody>
          <a:bodyPr/>
          <a:lstStyle/>
          <a:p>
            <a:fld id="{8A4431D5-1B33-458B-8AFD-CECCB0FA18CB}" type="slidenum">
              <a:rPr lang="en-US" smtClean="0"/>
              <a:pPr/>
              <a:t>18</a:t>
            </a:fld>
            <a:endParaRPr lang="en-US" dirty="0"/>
          </a:p>
        </p:txBody>
      </p:sp>
    </p:spTree>
    <p:extLst>
      <p:ext uri="{BB962C8B-B14F-4D97-AF65-F5344CB8AC3E}">
        <p14:creationId xmlns:p14="http://schemas.microsoft.com/office/powerpoint/2010/main" val="356277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868362"/>
          </a:xfrm>
        </p:spPr>
        <p:txBody>
          <a:bodyPr/>
          <a:lstStyle/>
          <a:p>
            <a:r>
              <a:rPr lang="en-US" dirty="0">
                <a:solidFill>
                  <a:schemeClr val="accent1"/>
                </a:solidFill>
              </a:rPr>
              <a:t>Federal Budget Challenges</a:t>
            </a:r>
          </a:p>
        </p:txBody>
      </p:sp>
      <p:sp>
        <p:nvSpPr>
          <p:cNvPr id="3" name="Content Placeholder 2"/>
          <p:cNvSpPr>
            <a:spLocks noGrp="1"/>
          </p:cNvSpPr>
          <p:nvPr>
            <p:ph idx="1"/>
          </p:nvPr>
        </p:nvSpPr>
        <p:spPr>
          <a:xfrm>
            <a:off x="457200" y="1295401"/>
            <a:ext cx="7848600" cy="4830764"/>
          </a:xfrm>
        </p:spPr>
        <p:txBody>
          <a:bodyPr>
            <a:normAutofit fontScale="85000" lnSpcReduction="20000"/>
          </a:bodyPr>
          <a:lstStyle/>
          <a:p>
            <a:pPr marL="0" indent="0">
              <a:buNone/>
            </a:pPr>
            <a:r>
              <a:rPr lang="en-US" dirty="0">
                <a:solidFill>
                  <a:schemeClr val="tx1"/>
                </a:solidFill>
              </a:rPr>
              <a:t>Efforts in Congress to address federal budget deficits through spending </a:t>
            </a:r>
            <a:r>
              <a:rPr lang="en-US" dirty="0" smtClean="0">
                <a:solidFill>
                  <a:schemeClr val="tx1"/>
                </a:solidFill>
              </a:rPr>
              <a:t>cuts are likely </a:t>
            </a:r>
            <a:r>
              <a:rPr lang="en-US" dirty="0">
                <a:solidFill>
                  <a:schemeClr val="tx1"/>
                </a:solidFill>
              </a:rPr>
              <a:t>to have a significant – if uncertain – impact on funding for young children.</a:t>
            </a:r>
          </a:p>
          <a:p>
            <a:pPr marL="0" indent="0">
              <a:buNone/>
            </a:pPr>
            <a:endParaRPr lang="en-US" dirty="0" smtClean="0">
              <a:solidFill>
                <a:schemeClr val="tx1"/>
              </a:solidFill>
            </a:endParaRPr>
          </a:p>
          <a:p>
            <a:r>
              <a:rPr lang="en-US" dirty="0" smtClean="0">
                <a:solidFill>
                  <a:schemeClr val="tx1"/>
                </a:solidFill>
              </a:rPr>
              <a:t>Budget Control Act of 2011</a:t>
            </a:r>
          </a:p>
          <a:p>
            <a:pPr marL="971550" lvl="1" indent="-514350">
              <a:buFont typeface="+mj-lt"/>
              <a:buAutoNum type="arabicPeriod"/>
            </a:pPr>
            <a:r>
              <a:rPr lang="en-US" dirty="0" smtClean="0">
                <a:solidFill>
                  <a:schemeClr val="tx1"/>
                </a:solidFill>
              </a:rPr>
              <a:t>Establishes caps on discretionary spending though 2021 to reduce federal deficits by $917 billion;</a:t>
            </a:r>
          </a:p>
          <a:p>
            <a:pPr marL="971550" lvl="1" indent="-514350">
              <a:buFont typeface="+mj-lt"/>
              <a:buAutoNum type="arabicPeriod"/>
            </a:pPr>
            <a:r>
              <a:rPr lang="en-US" dirty="0" smtClean="0">
                <a:solidFill>
                  <a:schemeClr val="tx1"/>
                </a:solidFill>
              </a:rPr>
              <a:t>Creates a Congressional Joint Select Committee on Deficit Reduction to propose at least $1.2 trillion in deficit reduction over 10 years;</a:t>
            </a:r>
          </a:p>
          <a:p>
            <a:pPr marL="971550" lvl="1" indent="-514350">
              <a:buFont typeface="+mj-lt"/>
              <a:buAutoNum type="arabicPeriod"/>
            </a:pPr>
            <a:r>
              <a:rPr lang="en-US" dirty="0" smtClean="0">
                <a:solidFill>
                  <a:schemeClr val="tx1"/>
                </a:solidFill>
              </a:rPr>
              <a:t>Implements automatic procedures (‘sequestration’) to reduce spending by up to $1.2 trillion if select committee does not achieve savings</a:t>
            </a:r>
          </a:p>
          <a:p>
            <a:pPr marL="457200" lvl="1" indent="0">
              <a:buNone/>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8A4431D5-1B33-458B-8AFD-CECCB0FA18CB}" type="slidenum">
              <a:rPr lang="en-US" smtClean="0"/>
              <a:pPr/>
              <a:t>19</a:t>
            </a:fld>
            <a:endParaRPr lang="en-US" dirty="0"/>
          </a:p>
        </p:txBody>
      </p:sp>
    </p:spTree>
    <p:extLst>
      <p:ext uri="{BB962C8B-B14F-4D97-AF65-F5344CB8AC3E}">
        <p14:creationId xmlns:p14="http://schemas.microsoft.com/office/powerpoint/2010/main" val="3882164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228600" y="152400"/>
            <a:ext cx="8077200" cy="685800"/>
          </a:xfrm>
        </p:spPr>
        <p:txBody>
          <a:bodyPr>
            <a:normAutofit fontScale="47500" lnSpcReduction="20000"/>
          </a:bodyPr>
          <a:lstStyle/>
          <a:p>
            <a:pPr algn="ctr"/>
            <a:r>
              <a:rPr lang="en-US" sz="6000" dirty="0" smtClean="0">
                <a:solidFill>
                  <a:schemeClr val="accent6"/>
                </a:solidFill>
              </a:rPr>
              <a:t>Major Programs Serving Oklahoma Children Ages 0-5</a:t>
            </a:r>
          </a:p>
          <a:p>
            <a:endParaRPr lang="en-US" sz="2800" dirty="0">
              <a:solidFill>
                <a:schemeClr val="accent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95428950"/>
              </p:ext>
            </p:extLst>
          </p:nvPr>
        </p:nvGraphicFramePr>
        <p:xfrm>
          <a:off x="381000" y="914401"/>
          <a:ext cx="7772400" cy="5068626"/>
        </p:xfrm>
        <a:graphic>
          <a:graphicData uri="http://schemas.openxmlformats.org/drawingml/2006/table">
            <a:tbl>
              <a:tblPr firstRow="1" bandRow="1">
                <a:tableStyleId>{17292A2E-F333-43FB-9621-5CBBE7FDCDCB}</a:tableStyleId>
              </a:tblPr>
              <a:tblGrid>
                <a:gridCol w="1943100"/>
                <a:gridCol w="1943100"/>
                <a:gridCol w="1943100"/>
                <a:gridCol w="1943100"/>
              </a:tblGrid>
              <a:tr h="838078">
                <a:tc>
                  <a:txBody>
                    <a:bodyPr/>
                    <a:lstStyle/>
                    <a:p>
                      <a:pPr algn="ctr"/>
                      <a:r>
                        <a:rPr lang="en-US" sz="1400" dirty="0" smtClean="0"/>
                        <a:t>Early Education</a:t>
                      </a:r>
                      <a:endParaRPr lang="en-US" sz="1400" dirty="0"/>
                    </a:p>
                  </a:txBody>
                  <a:tcPr anchor="ctr"/>
                </a:tc>
                <a:tc>
                  <a:txBody>
                    <a:bodyPr/>
                    <a:lstStyle/>
                    <a:p>
                      <a:pPr algn="ctr"/>
                      <a:r>
                        <a:rPr lang="en-US" sz="1400" dirty="0" smtClean="0"/>
                        <a:t>Health Care</a:t>
                      </a:r>
                      <a:endParaRPr lang="en-US" sz="1400" dirty="0"/>
                    </a:p>
                  </a:txBody>
                  <a:tcPr anchor="ctr"/>
                </a:tc>
                <a:tc>
                  <a:txBody>
                    <a:bodyPr/>
                    <a:lstStyle/>
                    <a:p>
                      <a:pPr algn="ctr"/>
                      <a:r>
                        <a:rPr lang="en-US" sz="1400" dirty="0" smtClean="0"/>
                        <a:t>Basic Needs</a:t>
                      </a:r>
                      <a:r>
                        <a:rPr lang="en-US" sz="1400" baseline="0" dirty="0" smtClean="0"/>
                        <a:t> &amp; </a:t>
                      </a:r>
                      <a:r>
                        <a:rPr lang="en-US" sz="1400" dirty="0" smtClean="0"/>
                        <a:t>Economic Security</a:t>
                      </a:r>
                      <a:endParaRPr lang="en-US" sz="1400" dirty="0"/>
                    </a:p>
                  </a:txBody>
                  <a:tcPr anchor="ctr"/>
                </a:tc>
                <a:tc>
                  <a:txBody>
                    <a:bodyPr/>
                    <a:lstStyle/>
                    <a:p>
                      <a:pPr algn="ctr"/>
                      <a:r>
                        <a:rPr lang="en-US" sz="1400" dirty="0" smtClean="0"/>
                        <a:t>Parenting Education, Child Care, &amp; Family Support</a:t>
                      </a:r>
                      <a:endParaRPr lang="en-US" sz="1400" dirty="0"/>
                    </a:p>
                  </a:txBody>
                  <a:tcPr anchor="ctr"/>
                </a:tc>
              </a:tr>
              <a:tr h="451272">
                <a:tc>
                  <a:txBody>
                    <a:bodyPr/>
                    <a:lstStyle/>
                    <a:p>
                      <a:pPr algn="ctr"/>
                      <a:r>
                        <a:rPr lang="en-US" sz="1200" dirty="0" smtClean="0"/>
                        <a:t>Head Start/Early Head Start</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SoonerCare</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WIC</a:t>
                      </a:r>
                    </a:p>
                    <a:p>
                      <a:pPr algn="ctr"/>
                      <a:endParaRPr lang="en-US" sz="1200" dirty="0"/>
                    </a:p>
                  </a:txBody>
                  <a:tcPr anchor="ctr">
                    <a:solidFill>
                      <a:schemeClr val="bg1"/>
                    </a:solidFill>
                  </a:tcPr>
                </a:tc>
                <a:tc>
                  <a:txBody>
                    <a:bodyPr/>
                    <a:lstStyle/>
                    <a:p>
                      <a:pPr algn="ctr"/>
                      <a:r>
                        <a:rPr lang="en-US" sz="1200" dirty="0" smtClean="0"/>
                        <a:t>Child Care Subsidies</a:t>
                      </a:r>
                      <a:endParaRPr lang="en-US" sz="1200" dirty="0"/>
                    </a:p>
                  </a:txBody>
                  <a:tcPr anchor="ctr">
                    <a:solidFill>
                      <a:schemeClr val="bg1"/>
                    </a:solidFill>
                  </a:tcPr>
                </a:tc>
              </a:tr>
              <a:tr h="4512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State Pilot Program</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SoonerStart</a:t>
                      </a:r>
                    </a:p>
                  </a:txBody>
                  <a:tcPr anchor="ctr">
                    <a:solidFill>
                      <a:schemeClr val="bg1"/>
                    </a:solidFill>
                  </a:tcPr>
                </a:tc>
                <a:tc>
                  <a:txBody>
                    <a:bodyPr/>
                    <a:lstStyle/>
                    <a:p>
                      <a:pPr algn="ctr"/>
                      <a:r>
                        <a:rPr lang="en-US" sz="1200" dirty="0" smtClean="0"/>
                        <a:t>TANF Cash Assistance</a:t>
                      </a:r>
                      <a:endParaRPr lang="en-US" sz="1200" dirty="0"/>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Children First</a:t>
                      </a:r>
                    </a:p>
                    <a:p>
                      <a:pPr algn="ctr"/>
                      <a:endParaRPr lang="en-US" sz="1200" dirty="0"/>
                    </a:p>
                  </a:txBody>
                  <a:tcPr anchor="ctr">
                    <a:solidFill>
                      <a:schemeClr val="bg1"/>
                    </a:solidFill>
                  </a:tcPr>
                </a:tc>
              </a:tr>
              <a:tr h="4512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Early Childhood Special Education</a:t>
                      </a:r>
                    </a:p>
                  </a:txBody>
                  <a:tcPr anchor="ctr">
                    <a:solidFill>
                      <a:schemeClr val="bg1"/>
                    </a:solidFill>
                  </a:tcPr>
                </a:tc>
                <a:tc>
                  <a:txBody>
                    <a:bodyPr/>
                    <a:lstStyle/>
                    <a:p>
                      <a:pPr algn="ctr"/>
                      <a:r>
                        <a:rPr lang="en-US" sz="1200" dirty="0" smtClean="0"/>
                        <a:t>Mental Health</a:t>
                      </a:r>
                      <a:r>
                        <a:rPr lang="en-US" sz="1200" baseline="0" dirty="0" smtClean="0"/>
                        <a:t> and Substance Abuse </a:t>
                      </a:r>
                      <a:r>
                        <a:rPr lang="en-US" sz="1200" baseline="0" dirty="0" smtClean="0"/>
                        <a:t>Services*</a:t>
                      </a:r>
                      <a:endParaRPr lang="en-US" sz="1200" dirty="0"/>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SNAP (Food Stamps)</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Start Right (Child Abuse Prevention)</a:t>
                      </a:r>
                    </a:p>
                  </a:txBody>
                  <a:tcPr anchor="ctr">
                    <a:solidFill>
                      <a:schemeClr val="bg1"/>
                    </a:solidFill>
                  </a:tcPr>
                </a:tc>
              </a:tr>
              <a:tr h="2586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Pre-Kindergarten</a:t>
                      </a:r>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a:p>
                  </a:txBody>
                  <a:tcPr anchor="ctr">
                    <a:solidFill>
                      <a:schemeClr val="bg1"/>
                    </a:solidFill>
                  </a:tcPr>
                </a:tc>
              </a:tr>
              <a:tr h="4512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Parents as Teachers</a:t>
                      </a:r>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a:p>
                  </a:txBody>
                  <a:tcPr anchor="ctr">
                    <a:solidFill>
                      <a:schemeClr val="bg1"/>
                    </a:solidFill>
                  </a:tcPr>
                </a:tc>
              </a:tr>
              <a:tr h="8380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Rural Infant Stimulation Environment Program</a:t>
                      </a:r>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dirty="0"/>
                    </a:p>
                  </a:txBody>
                  <a:tcPr anchor="ctr">
                    <a:solidFill>
                      <a:schemeClr val="bg1"/>
                    </a:solidFill>
                  </a:tcPr>
                </a:tc>
              </a:tr>
              <a:tr h="4512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Partnership for School Readiness</a:t>
                      </a:r>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dirty="0"/>
                    </a:p>
                  </a:txBody>
                  <a:tcPr anchor="ctr">
                    <a:solidFill>
                      <a:schemeClr val="bg1"/>
                    </a:solidFill>
                  </a:tcPr>
                </a:tc>
              </a:tr>
              <a:tr h="8380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TPS Early Childhood Development ARRA Grant</a:t>
                      </a:r>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dirty="0"/>
                    </a:p>
                  </a:txBody>
                  <a:tcPr anchor="ctr">
                    <a:solidFill>
                      <a:schemeClr val="bg1"/>
                    </a:solidFill>
                  </a:tcPr>
                </a:tc>
                <a:tc>
                  <a:txBody>
                    <a:bodyPr/>
                    <a:lstStyle/>
                    <a:p>
                      <a:pPr algn="ctr"/>
                      <a:endParaRPr lang="en-US" sz="1200" dirty="0"/>
                    </a:p>
                  </a:txBody>
                  <a:tcPr anchor="ctr">
                    <a:solidFill>
                      <a:schemeClr val="bg1"/>
                    </a:solidFill>
                  </a:tcPr>
                </a:tc>
              </a:tr>
            </a:tbl>
          </a:graphicData>
        </a:graphic>
      </p:graphicFrame>
      <p:sp>
        <p:nvSpPr>
          <p:cNvPr id="3" name="Slide Number Placeholder 2"/>
          <p:cNvSpPr>
            <a:spLocks noGrp="1"/>
          </p:cNvSpPr>
          <p:nvPr>
            <p:ph type="sldNum" sz="quarter" idx="13"/>
          </p:nvPr>
        </p:nvSpPr>
        <p:spPr/>
        <p:txBody>
          <a:bodyPr/>
          <a:lstStyle/>
          <a:p>
            <a:fld id="{8A4431D5-1B33-458B-8AFD-CECCB0FA18CB}" type="slidenum">
              <a:rPr lang="en-US" smtClean="0">
                <a:solidFill>
                  <a:srgbClr val="FFFFFF"/>
                </a:solidFill>
              </a:rPr>
              <a:pPr/>
              <a:t>2</a:t>
            </a:fld>
            <a:endParaRPr lang="en-US" dirty="0"/>
          </a:p>
        </p:txBody>
      </p:sp>
      <p:sp>
        <p:nvSpPr>
          <p:cNvPr id="4" name="TextBox 3"/>
          <p:cNvSpPr txBox="1"/>
          <p:nvPr/>
        </p:nvSpPr>
        <p:spPr>
          <a:xfrm>
            <a:off x="762000" y="6248400"/>
            <a:ext cx="7010400" cy="276999"/>
          </a:xfrm>
          <a:prstGeom prst="rect">
            <a:avLst/>
          </a:prstGeom>
          <a:noFill/>
        </p:spPr>
        <p:txBody>
          <a:bodyPr wrap="square" rtlCol="0">
            <a:spAutoFit/>
          </a:bodyPr>
          <a:lstStyle/>
          <a:p>
            <a:r>
              <a:rPr lang="en-US" sz="1200" dirty="0" smtClean="0"/>
              <a:t>*Awaiting funding data.</a:t>
            </a:r>
            <a:endParaRPr lang="en-US" sz="1200" dirty="0"/>
          </a:p>
        </p:txBody>
      </p:sp>
    </p:spTree>
    <p:extLst>
      <p:ext uri="{BB962C8B-B14F-4D97-AF65-F5344CB8AC3E}">
        <p14:creationId xmlns:p14="http://schemas.microsoft.com/office/powerpoint/2010/main" val="369415868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868362"/>
          </a:xfrm>
        </p:spPr>
        <p:txBody>
          <a:bodyPr/>
          <a:lstStyle/>
          <a:p>
            <a:r>
              <a:rPr lang="en-US" dirty="0">
                <a:solidFill>
                  <a:schemeClr val="accent3"/>
                </a:solidFill>
              </a:rPr>
              <a:t>Federal Budget Challenges</a:t>
            </a:r>
          </a:p>
        </p:txBody>
      </p:sp>
      <p:sp>
        <p:nvSpPr>
          <p:cNvPr id="3" name="Content Placeholder 2"/>
          <p:cNvSpPr>
            <a:spLocks noGrp="1"/>
          </p:cNvSpPr>
          <p:nvPr>
            <p:ph idx="1"/>
          </p:nvPr>
        </p:nvSpPr>
        <p:spPr>
          <a:xfrm>
            <a:off x="457200" y="1295401"/>
            <a:ext cx="7848600" cy="4830764"/>
          </a:xfrm>
        </p:spPr>
        <p:txBody>
          <a:bodyPr>
            <a:normAutofit/>
          </a:bodyPr>
          <a:lstStyle/>
          <a:p>
            <a:r>
              <a:rPr lang="en-US" dirty="0" smtClean="0">
                <a:solidFill>
                  <a:schemeClr val="tx1"/>
                </a:solidFill>
              </a:rPr>
              <a:t>Budget Control Act of 2011</a:t>
            </a:r>
          </a:p>
          <a:p>
            <a:pPr marL="971550" lvl="1" indent="-514350">
              <a:buFont typeface="+mj-lt"/>
              <a:buAutoNum type="arabicPeriod"/>
            </a:pPr>
            <a:r>
              <a:rPr lang="en-US" dirty="0" smtClean="0">
                <a:solidFill>
                  <a:schemeClr val="tx1"/>
                </a:solidFill>
              </a:rPr>
              <a:t>Establishes caps on discretionary spending though 2021 to reduce federal deficits by $917 billion;</a:t>
            </a:r>
          </a:p>
          <a:p>
            <a:pPr lvl="2"/>
            <a:r>
              <a:rPr lang="en-US" dirty="0" smtClean="0">
                <a:solidFill>
                  <a:schemeClr val="tx1"/>
                </a:solidFill>
              </a:rPr>
              <a:t>FY ‘12 spending cuts are modest (-$7 billion overall; </a:t>
            </a:r>
          </a:p>
          <a:p>
            <a:pPr marL="914400" lvl="2" indent="0">
              <a:buNone/>
            </a:pPr>
            <a:r>
              <a:rPr lang="en-US" dirty="0">
                <a:solidFill>
                  <a:schemeClr val="tx1"/>
                </a:solidFill>
              </a:rPr>
              <a:t> </a:t>
            </a:r>
            <a:r>
              <a:rPr lang="en-US" dirty="0" smtClean="0">
                <a:solidFill>
                  <a:schemeClr val="tx1"/>
                </a:solidFill>
              </a:rPr>
              <a:t>  -$2 billion non-security);</a:t>
            </a:r>
          </a:p>
          <a:p>
            <a:pPr lvl="2"/>
            <a:r>
              <a:rPr lang="en-US" dirty="0" smtClean="0">
                <a:solidFill>
                  <a:schemeClr val="tx1"/>
                </a:solidFill>
              </a:rPr>
              <a:t>For FY ‘13 – FY ‘20, spending allowed to increase but by less than the CBO baseline projections  (+0.4% in FY ‘13, +1.8% - 2.2% FY ‘14 – FY ’21)</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8A4431D5-1B33-458B-8AFD-CECCB0FA18CB}" type="slidenum">
              <a:rPr lang="en-US" smtClean="0"/>
              <a:pPr/>
              <a:t>20</a:t>
            </a:fld>
            <a:endParaRPr lang="en-US" dirty="0"/>
          </a:p>
        </p:txBody>
      </p:sp>
    </p:spTree>
    <p:extLst>
      <p:ext uri="{BB962C8B-B14F-4D97-AF65-F5344CB8AC3E}">
        <p14:creationId xmlns:p14="http://schemas.microsoft.com/office/powerpoint/2010/main" val="2174080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868362"/>
          </a:xfrm>
        </p:spPr>
        <p:txBody>
          <a:bodyPr/>
          <a:lstStyle/>
          <a:p>
            <a:r>
              <a:rPr lang="en-US" dirty="0">
                <a:solidFill>
                  <a:schemeClr val="accent6"/>
                </a:solidFill>
              </a:rPr>
              <a:t>Federal Budget Challenges</a:t>
            </a:r>
          </a:p>
        </p:txBody>
      </p:sp>
      <p:sp>
        <p:nvSpPr>
          <p:cNvPr id="3" name="Content Placeholder 2"/>
          <p:cNvSpPr>
            <a:spLocks noGrp="1"/>
          </p:cNvSpPr>
          <p:nvPr>
            <p:ph idx="1"/>
          </p:nvPr>
        </p:nvSpPr>
        <p:spPr>
          <a:xfrm>
            <a:off x="457200" y="1295401"/>
            <a:ext cx="7848600" cy="4830764"/>
          </a:xfrm>
        </p:spPr>
        <p:txBody>
          <a:bodyPr>
            <a:normAutofit/>
          </a:bodyPr>
          <a:lstStyle/>
          <a:p>
            <a:r>
              <a:rPr lang="en-US" dirty="0" smtClean="0">
                <a:solidFill>
                  <a:schemeClr val="tx1"/>
                </a:solidFill>
              </a:rPr>
              <a:t>Budget Control Act of 2011</a:t>
            </a:r>
          </a:p>
          <a:p>
            <a:pPr marL="971550" lvl="1" indent="-514350">
              <a:buFont typeface="+mj-lt"/>
              <a:buAutoNum type="arabicPeriod" startAt="2"/>
            </a:pPr>
            <a:r>
              <a:rPr lang="en-US" dirty="0" smtClean="0">
                <a:solidFill>
                  <a:schemeClr val="tx1"/>
                </a:solidFill>
              </a:rPr>
              <a:t>Creates a Congressional Joint Select Committee on Deficit Reduction to propose at least $1.2 trillion in deficit reduction over 10 years;</a:t>
            </a:r>
          </a:p>
          <a:p>
            <a:pPr marL="1200150" lvl="2" indent="-342900"/>
            <a:r>
              <a:rPr lang="en-US" dirty="0" smtClean="0">
                <a:solidFill>
                  <a:schemeClr val="tx1"/>
                </a:solidFill>
              </a:rPr>
              <a:t>Committee has until November 2011 to make recommendations, Congress has until December 2011 to approve;</a:t>
            </a:r>
          </a:p>
          <a:p>
            <a:pPr marL="1200150" lvl="2" indent="-342900"/>
            <a:r>
              <a:rPr lang="en-US" dirty="0" smtClean="0">
                <a:solidFill>
                  <a:schemeClr val="tx1"/>
                </a:solidFill>
              </a:rPr>
              <a:t>Recommendations can include any combination of spending cuts to discretionary or mandatory programs, as well as revenue changes.</a:t>
            </a:r>
          </a:p>
          <a:p>
            <a:pPr marL="457200" lvl="1" indent="0">
              <a:buNone/>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8A4431D5-1B33-458B-8AFD-CECCB0FA18CB}" type="slidenum">
              <a:rPr lang="en-US" smtClean="0"/>
              <a:pPr/>
              <a:t>21</a:t>
            </a:fld>
            <a:endParaRPr lang="en-US" dirty="0"/>
          </a:p>
        </p:txBody>
      </p:sp>
    </p:spTree>
    <p:extLst>
      <p:ext uri="{BB962C8B-B14F-4D97-AF65-F5344CB8AC3E}">
        <p14:creationId xmlns:p14="http://schemas.microsoft.com/office/powerpoint/2010/main" val="3020175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715962"/>
          </a:xfrm>
        </p:spPr>
        <p:txBody>
          <a:bodyPr>
            <a:normAutofit fontScale="90000"/>
          </a:bodyPr>
          <a:lstStyle/>
          <a:p>
            <a:r>
              <a:rPr lang="en-US" dirty="0">
                <a:solidFill>
                  <a:schemeClr val="accent1"/>
                </a:solidFill>
              </a:rPr>
              <a:t>Federal Budget Challenges</a:t>
            </a:r>
          </a:p>
        </p:txBody>
      </p:sp>
      <p:sp>
        <p:nvSpPr>
          <p:cNvPr id="3" name="Content Placeholder 2"/>
          <p:cNvSpPr>
            <a:spLocks noGrp="1"/>
          </p:cNvSpPr>
          <p:nvPr>
            <p:ph idx="1"/>
          </p:nvPr>
        </p:nvSpPr>
        <p:spPr>
          <a:xfrm>
            <a:off x="457200" y="990600"/>
            <a:ext cx="7848600" cy="5334000"/>
          </a:xfrm>
        </p:spPr>
        <p:txBody>
          <a:bodyPr>
            <a:normAutofit fontScale="85000" lnSpcReduction="20000"/>
          </a:bodyPr>
          <a:lstStyle/>
          <a:p>
            <a:r>
              <a:rPr lang="en-US" dirty="0" smtClean="0">
                <a:solidFill>
                  <a:schemeClr val="tx1"/>
                </a:solidFill>
              </a:rPr>
              <a:t>Budget Control Act of 2011</a:t>
            </a:r>
          </a:p>
          <a:p>
            <a:pPr marL="971550" lvl="1" indent="-514350">
              <a:buFont typeface="+mj-lt"/>
              <a:buAutoNum type="arabicPeriod" startAt="3"/>
            </a:pPr>
            <a:r>
              <a:rPr lang="en-US" dirty="0" smtClean="0">
                <a:solidFill>
                  <a:schemeClr val="tx1"/>
                </a:solidFill>
              </a:rPr>
              <a:t>If </a:t>
            </a:r>
            <a:r>
              <a:rPr lang="en-US" dirty="0">
                <a:solidFill>
                  <a:schemeClr val="tx1"/>
                </a:solidFill>
              </a:rPr>
              <a:t>select committee does not achieve </a:t>
            </a:r>
            <a:r>
              <a:rPr lang="en-US" dirty="0" smtClean="0">
                <a:solidFill>
                  <a:schemeClr val="tx1"/>
                </a:solidFill>
              </a:rPr>
              <a:t>savings, the Act implements automatic procedures (‘sequestration’) to reduce spending by up to $1.2 trillion over 10 years</a:t>
            </a:r>
          </a:p>
          <a:p>
            <a:pPr marL="1200150" lvl="2" indent="-342900"/>
            <a:r>
              <a:rPr lang="en-US" dirty="0" smtClean="0">
                <a:solidFill>
                  <a:schemeClr val="tx1"/>
                </a:solidFill>
              </a:rPr>
              <a:t>Cuts on top of discretionary spending caps;</a:t>
            </a:r>
          </a:p>
          <a:p>
            <a:pPr marL="1200150" lvl="2" indent="-342900"/>
            <a:r>
              <a:rPr lang="en-US" dirty="0" smtClean="0">
                <a:solidFill>
                  <a:schemeClr val="tx1"/>
                </a:solidFill>
              </a:rPr>
              <a:t>Cut begin in 2013 and would be divided equally between defense and non-defense spending - $110 billion per year;</a:t>
            </a:r>
          </a:p>
          <a:p>
            <a:pPr marL="1200150" lvl="2" indent="-342900"/>
            <a:r>
              <a:rPr lang="en-US" dirty="0" smtClean="0">
                <a:solidFill>
                  <a:schemeClr val="tx1"/>
                </a:solidFill>
              </a:rPr>
              <a:t>Exempted programs include: child nutrition, SNAP (food stamps), child care entitlement to states, TANF, Medicaid and CHIP, vaccines for children, Social Security, SSI, EITC;</a:t>
            </a:r>
          </a:p>
          <a:p>
            <a:pPr marL="1200150" lvl="2" indent="-342900"/>
            <a:r>
              <a:rPr lang="en-US" dirty="0" smtClean="0">
                <a:solidFill>
                  <a:schemeClr val="tx1"/>
                </a:solidFill>
              </a:rPr>
              <a:t>Non-exempt programs include: Title I; Special Education state grants (IDEA-Part B), Head Start, child welfare services, CSBG, CCDBG (discretionary), SSBG;</a:t>
            </a:r>
          </a:p>
          <a:p>
            <a:pPr marL="1657350" lvl="3" indent="-342900"/>
            <a:r>
              <a:rPr lang="en-US" dirty="0" smtClean="0">
                <a:solidFill>
                  <a:schemeClr val="tx1"/>
                </a:solidFill>
              </a:rPr>
              <a:t>Medicare payments to providers would be cut 2 percent.</a:t>
            </a:r>
          </a:p>
          <a:p>
            <a:pPr marL="1657350" lvl="3" indent="-342900"/>
            <a:r>
              <a:rPr lang="en-US" dirty="0" smtClean="0">
                <a:solidFill>
                  <a:schemeClr val="tx1"/>
                </a:solidFill>
              </a:rPr>
              <a:t>Funding </a:t>
            </a:r>
            <a:r>
              <a:rPr lang="en-US" dirty="0">
                <a:solidFill>
                  <a:schemeClr val="tx1"/>
                </a:solidFill>
              </a:rPr>
              <a:t>for community and migrant health centers and for Indian health services and facilities cannot be cut more than 2 percent</a:t>
            </a:r>
            <a:endParaRPr lang="en-US" dirty="0" smtClean="0">
              <a:solidFill>
                <a:schemeClr val="tx1"/>
              </a:solidFill>
            </a:endParaRPr>
          </a:p>
          <a:p>
            <a:pPr marL="1200150" lvl="2" indent="-342900"/>
            <a:r>
              <a:rPr lang="en-US" dirty="0" smtClean="0">
                <a:solidFill>
                  <a:schemeClr val="tx1"/>
                </a:solidFill>
              </a:rPr>
              <a:t>Center on Budget and </a:t>
            </a:r>
            <a:r>
              <a:rPr lang="en-US" dirty="0">
                <a:solidFill>
                  <a:schemeClr val="tx1"/>
                </a:solidFill>
              </a:rPr>
              <a:t>Policy Priorities: </a:t>
            </a:r>
            <a:r>
              <a:rPr lang="en-US" dirty="0" smtClean="0">
                <a:solidFill>
                  <a:schemeClr val="tx1"/>
                </a:solidFill>
              </a:rPr>
              <a:t>Automatic cuts would </a:t>
            </a:r>
            <a:r>
              <a:rPr lang="en-US" dirty="0">
                <a:solidFill>
                  <a:schemeClr val="tx1"/>
                </a:solidFill>
              </a:rPr>
              <a:t>represent approximately a 9 percent annual cut in affected non-defense programs</a:t>
            </a:r>
          </a:p>
        </p:txBody>
      </p:sp>
      <p:sp>
        <p:nvSpPr>
          <p:cNvPr id="4" name="Slide Number Placeholder 3"/>
          <p:cNvSpPr>
            <a:spLocks noGrp="1"/>
          </p:cNvSpPr>
          <p:nvPr>
            <p:ph type="sldNum" sz="quarter" idx="12"/>
          </p:nvPr>
        </p:nvSpPr>
        <p:spPr/>
        <p:txBody>
          <a:bodyPr/>
          <a:lstStyle/>
          <a:p>
            <a:fld id="{8A4431D5-1B33-458B-8AFD-CECCB0FA18CB}" type="slidenum">
              <a:rPr lang="en-US" smtClean="0"/>
              <a:pPr/>
              <a:t>22</a:t>
            </a:fld>
            <a:endParaRPr lang="en-US" dirty="0"/>
          </a:p>
        </p:txBody>
      </p:sp>
    </p:spTree>
    <p:extLst>
      <p:ext uri="{BB962C8B-B14F-4D97-AF65-F5344CB8AC3E}">
        <p14:creationId xmlns:p14="http://schemas.microsoft.com/office/powerpoint/2010/main" val="2533946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81000" y="5257800"/>
            <a:ext cx="7924800" cy="129539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7848600" cy="715962"/>
          </a:xfrm>
        </p:spPr>
        <p:txBody>
          <a:bodyPr>
            <a:normAutofit fontScale="90000"/>
          </a:bodyPr>
          <a:lstStyle/>
          <a:p>
            <a:r>
              <a:rPr lang="en-US" dirty="0" smtClean="0">
                <a:solidFill>
                  <a:schemeClr val="accent3"/>
                </a:solidFill>
              </a:rPr>
              <a:t>About Us and Contact Information</a:t>
            </a:r>
            <a:endParaRPr lang="en-US" dirty="0">
              <a:solidFill>
                <a:schemeClr val="accent3"/>
              </a:solidFill>
            </a:endParaRPr>
          </a:p>
        </p:txBody>
      </p:sp>
      <p:sp>
        <p:nvSpPr>
          <p:cNvPr id="3" name="Content Placeholder 2"/>
          <p:cNvSpPr>
            <a:spLocks noGrp="1"/>
          </p:cNvSpPr>
          <p:nvPr>
            <p:ph idx="1"/>
          </p:nvPr>
        </p:nvSpPr>
        <p:spPr>
          <a:xfrm>
            <a:off x="457200" y="990600"/>
            <a:ext cx="7848600" cy="4191000"/>
          </a:xfrm>
        </p:spPr>
        <p:txBody>
          <a:bodyPr>
            <a:noAutofit/>
          </a:bodyPr>
          <a:lstStyle/>
          <a:p>
            <a:pPr marL="0" indent="0">
              <a:buNone/>
            </a:pPr>
            <a:r>
              <a:rPr lang="en-US" sz="1600" dirty="0" smtClean="0">
                <a:solidFill>
                  <a:schemeClr val="tx1"/>
                </a:solidFill>
              </a:rPr>
              <a:t>This report was prepared for Smart Start Oklahoma and the Oklahoma Partnership for School Readiness by the Oklahoma Policy Institute.</a:t>
            </a:r>
          </a:p>
          <a:p>
            <a:pPr marL="0" indent="0">
              <a:buNone/>
            </a:pPr>
            <a:endParaRPr lang="en-US" sz="1600" dirty="0">
              <a:solidFill>
                <a:schemeClr val="tx1"/>
              </a:solidFill>
            </a:endParaRPr>
          </a:p>
          <a:p>
            <a:pPr marL="0" indent="0">
              <a:buNone/>
            </a:pPr>
            <a:r>
              <a:rPr lang="en-US" sz="1600" dirty="0" smtClean="0">
                <a:solidFill>
                  <a:schemeClr val="tx1"/>
                </a:solidFill>
              </a:rPr>
              <a:t>Launched in early 2008, Oklahoma </a:t>
            </a:r>
            <a:r>
              <a:rPr lang="en-US" sz="1600" dirty="0">
                <a:solidFill>
                  <a:schemeClr val="tx1"/>
                </a:solidFill>
              </a:rPr>
              <a:t>Policy Institute (OK Policy) provides timely and credible information, analysis and ideas on policy issues affecting </a:t>
            </a:r>
            <a:r>
              <a:rPr lang="en-US" sz="1600" dirty="0" smtClean="0">
                <a:solidFill>
                  <a:schemeClr val="tx1"/>
                </a:solidFill>
              </a:rPr>
              <a:t>Oklahoma. </a:t>
            </a:r>
            <a:r>
              <a:rPr lang="en-US" sz="1600" dirty="0">
                <a:solidFill>
                  <a:schemeClr val="tx1"/>
                </a:solidFill>
              </a:rPr>
              <a:t>Our core commitments are to the adequate, fair and fiscally responsible funding of public services, and to an economy that provides shared prosperity through increased economic opportunity and financial security for all.</a:t>
            </a:r>
          </a:p>
          <a:p>
            <a:pPr marL="0" indent="0">
              <a:buNone/>
            </a:pPr>
            <a:endParaRPr lang="en-US" sz="1600" dirty="0" smtClean="0">
              <a:solidFill>
                <a:schemeClr val="tx1"/>
              </a:solidFill>
            </a:endParaRPr>
          </a:p>
          <a:p>
            <a:pPr marL="0" indent="0">
              <a:buNone/>
            </a:pPr>
            <a:r>
              <a:rPr lang="en-US" sz="1600" dirty="0" smtClean="0">
                <a:solidFill>
                  <a:schemeClr val="tx1"/>
                </a:solidFill>
              </a:rPr>
              <a:t>We </a:t>
            </a:r>
            <a:r>
              <a:rPr lang="en-US" sz="1600" dirty="0" smtClean="0">
                <a:solidFill>
                  <a:schemeClr val="tx1"/>
                </a:solidFill>
              </a:rPr>
              <a:t>welcome your </a:t>
            </a:r>
            <a:r>
              <a:rPr lang="en-US" sz="1600" dirty="0" smtClean="0">
                <a:solidFill>
                  <a:schemeClr val="tx1"/>
                </a:solidFill>
              </a:rPr>
              <a:t>feedback. </a:t>
            </a:r>
            <a:r>
              <a:rPr lang="en-US" sz="1600" dirty="0" smtClean="0">
                <a:solidFill>
                  <a:schemeClr val="tx1"/>
                </a:solidFill>
              </a:rPr>
              <a:t>Send questions or comments to:</a:t>
            </a:r>
          </a:p>
          <a:p>
            <a:pPr marL="0" indent="0">
              <a:buNone/>
            </a:pPr>
            <a:endParaRPr lang="en-US" sz="1600" dirty="0" smtClean="0">
              <a:solidFill>
                <a:schemeClr val="tx1"/>
              </a:solidFill>
            </a:endParaRPr>
          </a:p>
          <a:p>
            <a:pPr marL="400050" lvl="1" indent="0">
              <a:buNone/>
            </a:pPr>
            <a:r>
              <a:rPr lang="en-US" sz="1600" dirty="0" smtClean="0">
                <a:solidFill>
                  <a:schemeClr val="tx1"/>
                </a:solidFill>
              </a:rPr>
              <a:t>Gene </a:t>
            </a:r>
            <a:r>
              <a:rPr lang="en-US" sz="1600" dirty="0" smtClean="0">
                <a:solidFill>
                  <a:schemeClr val="tx1"/>
                </a:solidFill>
              </a:rPr>
              <a:t>Perry</a:t>
            </a:r>
          </a:p>
          <a:p>
            <a:pPr marL="400050" lvl="1" indent="0">
              <a:buNone/>
            </a:pPr>
            <a:r>
              <a:rPr lang="en-US" sz="1600" dirty="0" smtClean="0">
                <a:solidFill>
                  <a:schemeClr val="tx1"/>
                </a:solidFill>
              </a:rPr>
              <a:t>Policy Analyst, Oklahoma Policy Institute</a:t>
            </a:r>
            <a:endParaRPr lang="en-US" sz="1600" dirty="0" smtClean="0">
              <a:solidFill>
                <a:schemeClr val="tx1"/>
              </a:solidFill>
            </a:endParaRPr>
          </a:p>
          <a:p>
            <a:pPr marL="400050" lvl="1" indent="0">
              <a:buNone/>
            </a:pPr>
            <a:r>
              <a:rPr lang="en-US" sz="1600" dirty="0" smtClean="0">
                <a:solidFill>
                  <a:schemeClr val="tx1"/>
                </a:solidFill>
              </a:rPr>
              <a:t>(918</a:t>
            </a:r>
            <a:r>
              <a:rPr lang="en-US" sz="1600" dirty="0">
                <a:solidFill>
                  <a:schemeClr val="tx1"/>
                </a:solidFill>
              </a:rPr>
              <a:t>) </a:t>
            </a:r>
            <a:r>
              <a:rPr lang="en-US" sz="1600" dirty="0" smtClean="0">
                <a:solidFill>
                  <a:schemeClr val="tx1"/>
                </a:solidFill>
              </a:rPr>
              <a:t>794-3944</a:t>
            </a:r>
          </a:p>
          <a:p>
            <a:pPr marL="400050" lvl="1" indent="0">
              <a:buNone/>
            </a:pPr>
            <a:r>
              <a:rPr lang="en-US" sz="1600" dirty="0" smtClean="0">
                <a:solidFill>
                  <a:schemeClr val="tx1"/>
                </a:solidFill>
              </a:rPr>
              <a:t>gperry@okpolicy.org</a:t>
            </a:r>
            <a:endParaRPr lang="en-US" sz="1600" dirty="0">
              <a:solidFill>
                <a:schemeClr val="tx1"/>
              </a:solidFill>
            </a:endParaRPr>
          </a:p>
        </p:txBody>
      </p:sp>
      <p:sp>
        <p:nvSpPr>
          <p:cNvPr id="4" name="Slide Number Placeholder 3"/>
          <p:cNvSpPr>
            <a:spLocks noGrp="1"/>
          </p:cNvSpPr>
          <p:nvPr>
            <p:ph type="sldNum" sz="quarter" idx="12"/>
          </p:nvPr>
        </p:nvSpPr>
        <p:spPr/>
        <p:txBody>
          <a:bodyPr/>
          <a:lstStyle/>
          <a:p>
            <a:fld id="{8A4431D5-1B33-458B-8AFD-CECCB0FA18CB}" type="slidenum">
              <a:rPr lang="en-US" smtClean="0"/>
              <a:pPr/>
              <a:t>23</a:t>
            </a:fld>
            <a:endParaRPr lang="en-US" dirty="0"/>
          </a:p>
        </p:txBody>
      </p:sp>
      <p:pic>
        <p:nvPicPr>
          <p:cNvPr id="5" name="Picture 2" descr="C:\Documents and Settings\Gene\My Documents\My Dropbox\OKPolicy\Gene's Files\Graphics\OK-Policy-logo-transparen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552241"/>
            <a:ext cx="3721100" cy="86205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Documents and Settings\Gene\Desktop\smartstartoklahoma-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5347179"/>
            <a:ext cx="2260600" cy="939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826001" y="4000500"/>
            <a:ext cx="3479799" cy="1077218"/>
          </a:xfrm>
          <a:prstGeom prst="rect">
            <a:avLst/>
          </a:prstGeom>
          <a:noFill/>
        </p:spPr>
        <p:txBody>
          <a:bodyPr wrap="square" rtlCol="0">
            <a:spAutoFit/>
          </a:bodyPr>
          <a:lstStyle/>
          <a:p>
            <a:pPr marL="400050" lvl="1" indent="0">
              <a:buNone/>
            </a:pPr>
            <a:r>
              <a:rPr lang="en-US" sz="1600" dirty="0" smtClean="0"/>
              <a:t>David </a:t>
            </a:r>
            <a:r>
              <a:rPr lang="en-US" sz="1600" dirty="0" smtClean="0"/>
              <a:t>Blatt</a:t>
            </a:r>
          </a:p>
          <a:p>
            <a:pPr marL="400050" lvl="1" indent="0">
              <a:buNone/>
            </a:pPr>
            <a:r>
              <a:rPr lang="en-US" sz="1600" dirty="0" smtClean="0"/>
              <a:t>Director, Oklahoma Policy Institute</a:t>
            </a:r>
            <a:endParaRPr lang="en-US" sz="1600" dirty="0"/>
          </a:p>
          <a:p>
            <a:pPr marL="400050" lvl="1" indent="0">
              <a:buNone/>
            </a:pPr>
            <a:r>
              <a:rPr lang="en-US" sz="1600" dirty="0"/>
              <a:t>(918) 794-3944</a:t>
            </a:r>
          </a:p>
          <a:p>
            <a:pPr marL="400050" lvl="1" indent="0">
              <a:buNone/>
            </a:pPr>
            <a:r>
              <a:rPr lang="en-US" sz="1600" dirty="0" smtClean="0"/>
              <a:t>dblatt@okpolicy.org</a:t>
            </a:r>
            <a:endParaRPr lang="en-US" sz="1600" dirty="0"/>
          </a:p>
        </p:txBody>
      </p:sp>
    </p:spTree>
    <p:extLst>
      <p:ext uri="{BB962C8B-B14F-4D97-AF65-F5344CB8AC3E}">
        <p14:creationId xmlns:p14="http://schemas.microsoft.com/office/powerpoint/2010/main" val="367685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228600" y="228600"/>
            <a:ext cx="8077200" cy="1066800"/>
          </a:xfrm>
        </p:spPr>
        <p:txBody>
          <a:bodyPr>
            <a:normAutofit fontScale="55000" lnSpcReduction="20000"/>
          </a:bodyPr>
          <a:lstStyle/>
          <a:p>
            <a:pPr algn="ctr"/>
            <a:r>
              <a:rPr lang="en-US" sz="6000" dirty="0" smtClean="0">
                <a:solidFill>
                  <a:schemeClr val="accent1"/>
                </a:solidFill>
              </a:rPr>
              <a:t>Funding for children ages 0-5 by major goals, FY 2010</a:t>
            </a:r>
          </a:p>
          <a:p>
            <a:endParaRPr lang="en-US" sz="2800" dirty="0"/>
          </a:p>
        </p:txBody>
      </p:sp>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3</a:t>
            </a:fld>
            <a:endParaRPr lang="en-US" dirty="0"/>
          </a:p>
        </p:txBody>
      </p:sp>
      <p:sp>
        <p:nvSpPr>
          <p:cNvPr id="6" name="Text Placeholder 4"/>
          <p:cNvSpPr txBox="1">
            <a:spLocks/>
          </p:cNvSpPr>
          <p:nvPr/>
        </p:nvSpPr>
        <p:spPr>
          <a:xfrm>
            <a:off x="152400" y="1371600"/>
            <a:ext cx="8311166" cy="1066800"/>
          </a:xfrm>
          <a:prstGeom prst="rect">
            <a:avLst/>
          </a:prstGeom>
        </p:spPr>
        <p:txBody>
          <a:bodyPr vert="horz" tIns="91440" bIns="91440" rtlCol="0" anchor="t">
            <a:normAutofit fontScale="47500" lnSpcReduction="20000"/>
          </a:bodyPr>
          <a:lstStyle>
            <a:lvl1pPr marL="0" marR="0" indent="0" algn="l" rtl="0" eaLnBrk="1" latinLnBrk="0" hangingPunct="1">
              <a:spcBef>
                <a:spcPct val="20000"/>
              </a:spcBef>
              <a:buFontTx/>
              <a:buNone/>
              <a:defRPr sz="2000" i="0" kern="1200">
                <a:solidFill>
                  <a:schemeClr val="tx2"/>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pPr algn="ctr"/>
            <a:r>
              <a:rPr lang="en-US" sz="4000" dirty="0" smtClean="0">
                <a:solidFill>
                  <a:schemeClr val="tx1"/>
                </a:solidFill>
              </a:rPr>
              <a:t>Estimated Total Support for Early Childhood Health &amp; Education in FY 2010:</a:t>
            </a:r>
          </a:p>
          <a:p>
            <a:pPr algn="ctr"/>
            <a:r>
              <a:rPr lang="en-US" sz="7300" b="1" dirty="0">
                <a:solidFill>
                  <a:schemeClr val="tx1"/>
                </a:solidFill>
              </a:rPr>
              <a:t>$</a:t>
            </a:r>
            <a:r>
              <a:rPr lang="en-US" sz="7300" b="1" dirty="0" smtClean="0">
                <a:solidFill>
                  <a:schemeClr val="tx1"/>
                </a:solidFill>
              </a:rPr>
              <a:t>1.500 Billion</a:t>
            </a:r>
            <a:endParaRPr lang="en-US" sz="7300" b="1" dirty="0">
              <a:solidFill>
                <a:schemeClr val="tx1"/>
              </a:solidFill>
            </a:endParaRPr>
          </a:p>
          <a:p>
            <a:pPr algn="ctr"/>
            <a:endParaRPr lang="en-US" sz="4000" dirty="0" smtClean="0">
              <a:solidFill>
                <a:schemeClr val="tx1"/>
              </a:solidFill>
            </a:endParaRPr>
          </a:p>
          <a:p>
            <a:endParaRPr lang="en-US" sz="4000" dirty="0">
              <a:solidFill>
                <a:schemeClr val="tx1"/>
              </a:solidFill>
            </a:endParaRPr>
          </a:p>
        </p:txBody>
      </p:sp>
      <p:graphicFrame>
        <p:nvGraphicFramePr>
          <p:cNvPr id="9" name="Chart 8"/>
          <p:cNvGraphicFramePr>
            <a:graphicFrameLocks/>
          </p:cNvGraphicFramePr>
          <p:nvPr>
            <p:extLst>
              <p:ext uri="{D42A27DB-BD31-4B8C-83A1-F6EECF244321}">
                <p14:modId xmlns:p14="http://schemas.microsoft.com/office/powerpoint/2010/main" val="2682963668"/>
              </p:ext>
            </p:extLst>
          </p:nvPr>
        </p:nvGraphicFramePr>
        <p:xfrm>
          <a:off x="206062" y="2209800"/>
          <a:ext cx="8229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838565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228600" y="76200"/>
            <a:ext cx="8077200" cy="1066800"/>
          </a:xfrm>
        </p:spPr>
        <p:txBody>
          <a:bodyPr>
            <a:normAutofit fontScale="47500" lnSpcReduction="20000"/>
          </a:bodyPr>
          <a:lstStyle/>
          <a:p>
            <a:pPr algn="ctr"/>
            <a:r>
              <a:rPr lang="en-US" sz="6000" dirty="0" smtClean="0">
                <a:solidFill>
                  <a:schemeClr val="accent3"/>
                </a:solidFill>
              </a:rPr>
              <a:t>Funding Trends: </a:t>
            </a:r>
          </a:p>
          <a:p>
            <a:pPr algn="ctr"/>
            <a:r>
              <a:rPr lang="en-US" sz="6000" dirty="0" smtClean="0">
                <a:solidFill>
                  <a:schemeClr val="accent3"/>
                </a:solidFill>
              </a:rPr>
              <a:t>Major Programs Supporting Children Ages 0-5</a:t>
            </a:r>
            <a:endParaRPr lang="en-US" sz="2800" dirty="0">
              <a:solidFill>
                <a:schemeClr val="accent3"/>
              </a:solidFill>
            </a:endParaRPr>
          </a:p>
        </p:txBody>
      </p:sp>
      <p:graphicFrame>
        <p:nvGraphicFramePr>
          <p:cNvPr id="7" name="Chart 6"/>
          <p:cNvGraphicFramePr>
            <a:graphicFrameLocks/>
          </p:cNvGraphicFramePr>
          <p:nvPr>
            <p:extLst>
              <p:ext uri="{D42A27DB-BD31-4B8C-83A1-F6EECF244321}">
                <p14:modId xmlns:p14="http://schemas.microsoft.com/office/powerpoint/2010/main" val="3975091765"/>
              </p:ext>
            </p:extLst>
          </p:nvPr>
        </p:nvGraphicFramePr>
        <p:xfrm>
          <a:off x="0" y="914400"/>
          <a:ext cx="86868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4</a:t>
            </a:fld>
            <a:endParaRPr lang="en-US" dirty="0"/>
          </a:p>
        </p:txBody>
      </p:sp>
    </p:spTree>
    <p:extLst>
      <p:ext uri="{BB962C8B-B14F-4D97-AF65-F5344CB8AC3E}">
        <p14:creationId xmlns:p14="http://schemas.microsoft.com/office/powerpoint/2010/main" val="41329989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228600" y="76200"/>
            <a:ext cx="8077200" cy="1066800"/>
          </a:xfrm>
        </p:spPr>
        <p:txBody>
          <a:bodyPr>
            <a:normAutofit fontScale="47500" lnSpcReduction="20000"/>
          </a:bodyPr>
          <a:lstStyle/>
          <a:p>
            <a:pPr algn="ctr"/>
            <a:r>
              <a:rPr lang="en-US" sz="6000" dirty="0" smtClean="0">
                <a:solidFill>
                  <a:schemeClr val="accent3"/>
                </a:solidFill>
              </a:rPr>
              <a:t>Funding Trends: </a:t>
            </a:r>
          </a:p>
          <a:p>
            <a:pPr algn="ctr"/>
            <a:r>
              <a:rPr lang="en-US" sz="6000" dirty="0" smtClean="0">
                <a:solidFill>
                  <a:schemeClr val="accent3"/>
                </a:solidFill>
              </a:rPr>
              <a:t>Major Programs Supporting Children Ages 0-5</a:t>
            </a:r>
            <a:endParaRPr lang="en-US" sz="2800" dirty="0">
              <a:solidFill>
                <a:schemeClr val="accent3"/>
              </a:solidFill>
            </a:endParaRPr>
          </a:p>
        </p:txBody>
      </p:sp>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5</a:t>
            </a:fld>
            <a:endParaRPr lang="en-US" dirty="0"/>
          </a:p>
        </p:txBody>
      </p:sp>
      <p:graphicFrame>
        <p:nvGraphicFramePr>
          <p:cNvPr id="9" name="Chart 8"/>
          <p:cNvGraphicFramePr>
            <a:graphicFrameLocks/>
          </p:cNvGraphicFramePr>
          <p:nvPr>
            <p:extLst>
              <p:ext uri="{D42A27DB-BD31-4B8C-83A1-F6EECF244321}">
                <p14:modId xmlns:p14="http://schemas.microsoft.com/office/powerpoint/2010/main" val="737228591"/>
              </p:ext>
            </p:extLst>
          </p:nvPr>
        </p:nvGraphicFramePr>
        <p:xfrm>
          <a:off x="152400" y="1066800"/>
          <a:ext cx="82550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615358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228600" y="228600"/>
            <a:ext cx="8077200" cy="1066800"/>
          </a:xfrm>
        </p:spPr>
        <p:txBody>
          <a:bodyPr>
            <a:normAutofit fontScale="47500" lnSpcReduction="20000"/>
          </a:bodyPr>
          <a:lstStyle/>
          <a:p>
            <a:pPr algn="ctr"/>
            <a:r>
              <a:rPr lang="en-US" sz="6000" dirty="0" smtClean="0">
                <a:solidFill>
                  <a:schemeClr val="accent6"/>
                </a:solidFill>
              </a:rPr>
              <a:t>FY 2010 Snapshot:</a:t>
            </a:r>
          </a:p>
          <a:p>
            <a:pPr algn="ctr"/>
            <a:r>
              <a:rPr lang="en-US" sz="6000" dirty="0" smtClean="0">
                <a:solidFill>
                  <a:schemeClr val="accent6"/>
                </a:solidFill>
              </a:rPr>
              <a:t>Federal, State, Local, &amp; Private Sources</a:t>
            </a:r>
          </a:p>
          <a:p>
            <a:endParaRPr lang="en-US" sz="2800" dirty="0">
              <a:solidFill>
                <a:schemeClr val="accent6"/>
              </a:solidFill>
            </a:endParaRPr>
          </a:p>
        </p:txBody>
      </p:sp>
      <p:sp>
        <p:nvSpPr>
          <p:cNvPr id="6" name="Text Placeholder 4"/>
          <p:cNvSpPr txBox="1">
            <a:spLocks/>
          </p:cNvSpPr>
          <p:nvPr/>
        </p:nvSpPr>
        <p:spPr>
          <a:xfrm>
            <a:off x="228600" y="5562600"/>
            <a:ext cx="8077200" cy="1066800"/>
          </a:xfrm>
          <a:prstGeom prst="rect">
            <a:avLst/>
          </a:prstGeom>
        </p:spPr>
        <p:txBody>
          <a:bodyPr vert="horz" tIns="91440" bIns="91440" rtlCol="0" anchor="t">
            <a:normAutofit fontScale="47500" lnSpcReduction="20000"/>
          </a:bodyPr>
          <a:lstStyle>
            <a:lvl1pPr marL="0" marR="0" indent="0" algn="l" rtl="0" eaLnBrk="1" latinLnBrk="0" hangingPunct="1">
              <a:spcBef>
                <a:spcPct val="20000"/>
              </a:spcBef>
              <a:buFontTx/>
              <a:buNone/>
              <a:defRPr sz="2000" i="0" kern="1200">
                <a:solidFill>
                  <a:schemeClr val="tx2"/>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pPr algn="ctr"/>
            <a:r>
              <a:rPr lang="en-US" sz="4000" dirty="0" smtClean="0">
                <a:solidFill>
                  <a:schemeClr val="accent1"/>
                </a:solidFill>
              </a:rPr>
              <a:t>Estimated Total Support for Early Childhood Health &amp; Education in FY 2010:</a:t>
            </a:r>
          </a:p>
          <a:p>
            <a:pPr algn="ctr"/>
            <a:r>
              <a:rPr lang="en-US" sz="7300" b="1" dirty="0">
                <a:solidFill>
                  <a:schemeClr val="accent1"/>
                </a:solidFill>
              </a:rPr>
              <a:t>$</a:t>
            </a:r>
            <a:r>
              <a:rPr lang="en-US" sz="7300" b="1" dirty="0" smtClean="0">
                <a:solidFill>
                  <a:schemeClr val="accent1"/>
                </a:solidFill>
              </a:rPr>
              <a:t>1.500 Billion</a:t>
            </a:r>
            <a:endParaRPr lang="en-US" sz="7300" b="1" dirty="0">
              <a:solidFill>
                <a:schemeClr val="accent1"/>
              </a:solidFill>
            </a:endParaRPr>
          </a:p>
          <a:p>
            <a:pPr algn="ctr"/>
            <a:endParaRPr lang="en-US" sz="4000" dirty="0" smtClean="0">
              <a:solidFill>
                <a:schemeClr val="accent1"/>
              </a:solidFill>
            </a:endParaRPr>
          </a:p>
          <a:p>
            <a:endParaRPr lang="en-US" sz="4000" dirty="0">
              <a:solidFill>
                <a:schemeClr val="accent1"/>
              </a:solidFill>
            </a:endParaRPr>
          </a:p>
        </p:txBody>
      </p:sp>
      <p:graphicFrame>
        <p:nvGraphicFramePr>
          <p:cNvPr id="8" name="Chart 7"/>
          <p:cNvGraphicFramePr>
            <a:graphicFrameLocks/>
          </p:cNvGraphicFramePr>
          <p:nvPr>
            <p:extLst>
              <p:ext uri="{D42A27DB-BD31-4B8C-83A1-F6EECF244321}">
                <p14:modId xmlns:p14="http://schemas.microsoft.com/office/powerpoint/2010/main" val="995282218"/>
              </p:ext>
            </p:extLst>
          </p:nvPr>
        </p:nvGraphicFramePr>
        <p:xfrm>
          <a:off x="1066800" y="1219200"/>
          <a:ext cx="67437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3"/>
          </p:nvPr>
        </p:nvSpPr>
        <p:spPr/>
        <p:txBody>
          <a:bodyPr/>
          <a:lstStyle/>
          <a:p>
            <a:fld id="{8A4431D5-1B33-458B-8AFD-CECCB0FA18CB}" type="slidenum">
              <a:rPr lang="en-US" smtClean="0">
                <a:solidFill>
                  <a:srgbClr val="FFFFFF"/>
                </a:solidFill>
              </a:rPr>
              <a:pPr/>
              <a:t>6</a:t>
            </a:fld>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FY 2010 Snapshot</a:t>
            </a:r>
            <a:br>
              <a:rPr lang="en-US" dirty="0" smtClean="0">
                <a:solidFill>
                  <a:schemeClr val="accent1"/>
                </a:solidFill>
              </a:rPr>
            </a:br>
            <a:r>
              <a:rPr lang="en-US" sz="4000" dirty="0" smtClean="0">
                <a:solidFill>
                  <a:schemeClr val="accent1"/>
                </a:solidFill>
              </a:rPr>
              <a:t>Major Funding Sources: Federal &amp; State</a:t>
            </a:r>
            <a:endParaRPr lang="en-US" sz="4000" dirty="0">
              <a:solidFill>
                <a:schemeClr val="accent1"/>
              </a:solidFill>
            </a:endParaRPr>
          </a:p>
        </p:txBody>
      </p:sp>
      <p:sp>
        <p:nvSpPr>
          <p:cNvPr id="3" name="Content Placeholder 2"/>
          <p:cNvSpPr>
            <a:spLocks noGrp="1"/>
          </p:cNvSpPr>
          <p:nvPr>
            <p:ph idx="1"/>
          </p:nvPr>
        </p:nvSpPr>
        <p:spPr>
          <a:xfrm>
            <a:off x="457200" y="1600201"/>
            <a:ext cx="7848600" cy="4876799"/>
          </a:xfrm>
        </p:spPr>
        <p:txBody>
          <a:bodyPr>
            <a:normAutofit fontScale="85000" lnSpcReduction="20000"/>
          </a:bodyPr>
          <a:lstStyle/>
          <a:p>
            <a:pPr>
              <a:lnSpc>
                <a:spcPct val="150000"/>
              </a:lnSpc>
            </a:pPr>
            <a:r>
              <a:rPr lang="en-US" sz="2300" dirty="0">
                <a:solidFill>
                  <a:schemeClr val="tx1"/>
                </a:solidFill>
              </a:rPr>
              <a:t>Federal: $</a:t>
            </a:r>
            <a:r>
              <a:rPr lang="en-US" sz="2300" dirty="0" smtClean="0">
                <a:solidFill>
                  <a:schemeClr val="tx1"/>
                </a:solidFill>
              </a:rPr>
              <a:t>991.1 Million, 66 percent</a:t>
            </a:r>
          </a:p>
          <a:p>
            <a:pPr lvl="1">
              <a:lnSpc>
                <a:spcPct val="150000"/>
              </a:lnSpc>
            </a:pPr>
            <a:r>
              <a:rPr lang="en-US" sz="1900" dirty="0">
                <a:solidFill>
                  <a:schemeClr val="tx1"/>
                </a:solidFill>
              </a:rPr>
              <a:t>Medicaid: $</a:t>
            </a:r>
            <a:r>
              <a:rPr lang="en-US" sz="1900" dirty="0" smtClean="0">
                <a:solidFill>
                  <a:schemeClr val="tx1"/>
                </a:solidFill>
              </a:rPr>
              <a:t>468,144,627</a:t>
            </a:r>
          </a:p>
          <a:p>
            <a:pPr lvl="1">
              <a:lnSpc>
                <a:spcPct val="150000"/>
              </a:lnSpc>
            </a:pPr>
            <a:r>
              <a:rPr lang="en-US" sz="1900" dirty="0">
                <a:solidFill>
                  <a:schemeClr val="tx1"/>
                </a:solidFill>
              </a:rPr>
              <a:t>SNAP Benefits: $</a:t>
            </a:r>
            <a:r>
              <a:rPr lang="en-US" sz="1900" dirty="0" smtClean="0">
                <a:solidFill>
                  <a:schemeClr val="tx1"/>
                </a:solidFill>
              </a:rPr>
              <a:t>171,003,396</a:t>
            </a:r>
          </a:p>
          <a:p>
            <a:pPr lvl="1">
              <a:lnSpc>
                <a:spcPct val="150000"/>
              </a:lnSpc>
            </a:pPr>
            <a:r>
              <a:rPr lang="en-US" sz="1900" dirty="0" smtClean="0">
                <a:solidFill>
                  <a:schemeClr val="tx1"/>
                </a:solidFill>
              </a:rPr>
              <a:t>Head </a:t>
            </a:r>
            <a:r>
              <a:rPr lang="en-US" sz="1900" dirty="0">
                <a:solidFill>
                  <a:schemeClr val="tx1"/>
                </a:solidFill>
              </a:rPr>
              <a:t>Start/Early Head </a:t>
            </a:r>
            <a:r>
              <a:rPr lang="en-US" sz="1900" dirty="0" smtClean="0">
                <a:solidFill>
                  <a:schemeClr val="tx1"/>
                </a:solidFill>
              </a:rPr>
              <a:t>Start: $110,588,469</a:t>
            </a:r>
          </a:p>
          <a:p>
            <a:pPr lvl="1">
              <a:lnSpc>
                <a:spcPct val="150000"/>
              </a:lnSpc>
            </a:pPr>
            <a:r>
              <a:rPr lang="en-US" sz="1900" dirty="0">
                <a:solidFill>
                  <a:schemeClr val="tx1"/>
                </a:solidFill>
              </a:rPr>
              <a:t>TANF/CCDF: $95,885,299 </a:t>
            </a:r>
          </a:p>
          <a:p>
            <a:pPr lvl="1">
              <a:lnSpc>
                <a:spcPct val="150000"/>
              </a:lnSpc>
            </a:pPr>
            <a:r>
              <a:rPr lang="en-US" sz="1900" dirty="0" smtClean="0">
                <a:solidFill>
                  <a:schemeClr val="tx1"/>
                </a:solidFill>
              </a:rPr>
              <a:t> WIC Food &amp; Nutrition Service Grants: $71,250,712</a:t>
            </a:r>
            <a:endParaRPr lang="en-US" sz="1900" dirty="0">
              <a:solidFill>
                <a:schemeClr val="tx1"/>
              </a:solidFill>
            </a:endParaRPr>
          </a:p>
          <a:p>
            <a:pPr lvl="1">
              <a:lnSpc>
                <a:spcPct val="150000"/>
              </a:lnSpc>
            </a:pPr>
            <a:r>
              <a:rPr lang="en-US" sz="1900" dirty="0" smtClean="0">
                <a:solidFill>
                  <a:schemeClr val="tx1"/>
                </a:solidFill>
              </a:rPr>
              <a:t>TPS Early </a:t>
            </a:r>
            <a:r>
              <a:rPr lang="en-US" sz="1900" dirty="0">
                <a:solidFill>
                  <a:schemeClr val="tx1"/>
                </a:solidFill>
              </a:rPr>
              <a:t>Childhood Development </a:t>
            </a:r>
            <a:r>
              <a:rPr lang="en-US" sz="1900" dirty="0" smtClean="0">
                <a:solidFill>
                  <a:schemeClr val="tx1"/>
                </a:solidFill>
              </a:rPr>
              <a:t>ARRA grant: $15,000,000</a:t>
            </a:r>
          </a:p>
          <a:p>
            <a:pPr>
              <a:lnSpc>
                <a:spcPct val="150000"/>
              </a:lnSpc>
            </a:pPr>
            <a:r>
              <a:rPr lang="en-US" sz="2400" dirty="0" smtClean="0">
                <a:solidFill>
                  <a:schemeClr val="tx1"/>
                </a:solidFill>
              </a:rPr>
              <a:t>State: $384.6 Million, 26 percent</a:t>
            </a:r>
          </a:p>
          <a:p>
            <a:pPr lvl="1">
              <a:lnSpc>
                <a:spcPct val="150000"/>
              </a:lnSpc>
            </a:pPr>
            <a:r>
              <a:rPr lang="en-US" sz="1900" dirty="0">
                <a:solidFill>
                  <a:schemeClr val="tx1"/>
                </a:solidFill>
              </a:rPr>
              <a:t>Department of Education: $195,279,946</a:t>
            </a:r>
          </a:p>
          <a:p>
            <a:pPr lvl="1">
              <a:lnSpc>
                <a:spcPct val="150000"/>
              </a:lnSpc>
            </a:pPr>
            <a:r>
              <a:rPr lang="en-US" sz="1900" dirty="0">
                <a:solidFill>
                  <a:schemeClr val="tx1"/>
                </a:solidFill>
              </a:rPr>
              <a:t>OHCA SoonerCare Matching Funds: $143,925,147</a:t>
            </a:r>
          </a:p>
          <a:p>
            <a:pPr lvl="1">
              <a:lnSpc>
                <a:spcPct val="150000"/>
              </a:lnSpc>
            </a:pPr>
            <a:r>
              <a:rPr lang="en-US" sz="1900" dirty="0">
                <a:solidFill>
                  <a:schemeClr val="tx1"/>
                </a:solidFill>
              </a:rPr>
              <a:t>OK DHS TANF/CCDF Matching Funds: $29,931,915</a:t>
            </a:r>
          </a:p>
          <a:p>
            <a:pPr lvl="1">
              <a:lnSpc>
                <a:spcPct val="150000"/>
              </a:lnSpc>
            </a:pPr>
            <a:r>
              <a:rPr lang="en-US" sz="1900" dirty="0">
                <a:solidFill>
                  <a:schemeClr val="tx1"/>
                </a:solidFill>
              </a:rPr>
              <a:t>Health Department: $12,962,013</a:t>
            </a:r>
          </a:p>
          <a:p>
            <a:pPr lvl="1">
              <a:lnSpc>
                <a:spcPct val="150000"/>
              </a:lnSpc>
            </a:pPr>
            <a:endParaRPr lang="en-US" sz="2000" dirty="0">
              <a:solidFill>
                <a:schemeClr val="tx1"/>
              </a:solidFill>
            </a:endParaRPr>
          </a:p>
          <a:p>
            <a:pPr lvl="1">
              <a:lnSpc>
                <a:spcPct val="150000"/>
              </a:lnSpc>
            </a:pPr>
            <a:endParaRPr lang="en-US" sz="1900" dirty="0" smtClean="0">
              <a:solidFill>
                <a:schemeClr val="tx1"/>
              </a:solidFill>
            </a:endParaRPr>
          </a:p>
        </p:txBody>
      </p:sp>
      <p:sp>
        <p:nvSpPr>
          <p:cNvPr id="4" name="Slide Number Placeholder 3"/>
          <p:cNvSpPr>
            <a:spLocks noGrp="1"/>
          </p:cNvSpPr>
          <p:nvPr>
            <p:ph type="sldNum" sz="quarter" idx="12"/>
          </p:nvPr>
        </p:nvSpPr>
        <p:spPr/>
        <p:txBody>
          <a:bodyPr/>
          <a:lstStyle/>
          <a:p>
            <a:fld id="{8A4431D5-1B33-458B-8AFD-CECCB0FA18CB}" type="slidenum">
              <a:rPr lang="en-US" smtClean="0"/>
              <a:pPr/>
              <a:t>7</a:t>
            </a:fld>
            <a:endParaRPr lang="en-US" dirty="0"/>
          </a:p>
        </p:txBody>
      </p:sp>
    </p:spTree>
    <p:extLst>
      <p:ext uri="{BB962C8B-B14F-4D97-AF65-F5344CB8AC3E}">
        <p14:creationId xmlns:p14="http://schemas.microsoft.com/office/powerpoint/2010/main" val="1321617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solidFill>
                  <a:schemeClr val="accent3"/>
                </a:solidFill>
              </a:rPr>
              <a:t>FY 2010 Snapshot</a:t>
            </a:r>
            <a:br>
              <a:rPr lang="en-US" dirty="0" smtClean="0">
                <a:solidFill>
                  <a:schemeClr val="accent3"/>
                </a:solidFill>
              </a:rPr>
            </a:br>
            <a:r>
              <a:rPr lang="en-US" sz="4000" dirty="0" smtClean="0">
                <a:solidFill>
                  <a:schemeClr val="accent3"/>
                </a:solidFill>
              </a:rPr>
              <a:t>Major Funding Sources: Local &amp; Private</a:t>
            </a:r>
            <a:endParaRPr lang="en-US" sz="4000" dirty="0">
              <a:solidFill>
                <a:schemeClr val="accent3"/>
              </a:solidFill>
            </a:endParaRPr>
          </a:p>
        </p:txBody>
      </p:sp>
      <p:sp>
        <p:nvSpPr>
          <p:cNvPr id="5" name="Content Placeholder 2"/>
          <p:cNvSpPr>
            <a:spLocks noGrp="1"/>
          </p:cNvSpPr>
          <p:nvPr>
            <p:ph idx="1"/>
          </p:nvPr>
        </p:nvSpPr>
        <p:spPr/>
        <p:txBody>
          <a:bodyPr>
            <a:normAutofit/>
          </a:bodyPr>
          <a:lstStyle/>
          <a:p>
            <a:pPr>
              <a:lnSpc>
                <a:spcPct val="150000"/>
              </a:lnSpc>
            </a:pPr>
            <a:r>
              <a:rPr lang="en-US" sz="2300" dirty="0" smtClean="0">
                <a:solidFill>
                  <a:schemeClr val="tx1"/>
                </a:solidFill>
              </a:rPr>
              <a:t>Local: $73.4 Million, 5 percent</a:t>
            </a:r>
          </a:p>
          <a:p>
            <a:pPr lvl="1">
              <a:lnSpc>
                <a:spcPct val="150000"/>
              </a:lnSpc>
            </a:pPr>
            <a:r>
              <a:rPr lang="en-US" sz="1900" dirty="0" smtClean="0">
                <a:solidFill>
                  <a:schemeClr val="tx1"/>
                </a:solidFill>
              </a:rPr>
              <a:t>Pre-Kindergarten Local Support: </a:t>
            </a:r>
            <a:r>
              <a:rPr lang="en-US" sz="1900" dirty="0">
                <a:solidFill>
                  <a:schemeClr val="tx1"/>
                </a:solidFill>
              </a:rPr>
              <a:t>$73,353,244</a:t>
            </a:r>
          </a:p>
          <a:p>
            <a:pPr>
              <a:lnSpc>
                <a:spcPct val="150000"/>
              </a:lnSpc>
            </a:pPr>
            <a:r>
              <a:rPr lang="en-US" sz="2400" dirty="0" smtClean="0">
                <a:solidFill>
                  <a:schemeClr val="tx1"/>
                </a:solidFill>
              </a:rPr>
              <a:t>Private: $48.3 Million, 3 percent</a:t>
            </a:r>
          </a:p>
          <a:p>
            <a:pPr lvl="1">
              <a:lnSpc>
                <a:spcPct val="150000"/>
              </a:lnSpc>
            </a:pPr>
            <a:r>
              <a:rPr lang="en-US" sz="1900" dirty="0" smtClean="0">
                <a:solidFill>
                  <a:schemeClr val="tx1"/>
                </a:solidFill>
              </a:rPr>
              <a:t>Nestle Infant Formula </a:t>
            </a:r>
            <a:r>
              <a:rPr lang="en-US" sz="1900" dirty="0">
                <a:solidFill>
                  <a:schemeClr val="tx1"/>
                </a:solidFill>
              </a:rPr>
              <a:t>Rebates for WIC: $20,703,620</a:t>
            </a:r>
          </a:p>
          <a:p>
            <a:pPr lvl="1">
              <a:lnSpc>
                <a:spcPct val="150000"/>
              </a:lnSpc>
            </a:pPr>
            <a:r>
              <a:rPr lang="en-US" sz="1900" dirty="0">
                <a:solidFill>
                  <a:schemeClr val="tx1"/>
                </a:solidFill>
              </a:rPr>
              <a:t>George Kaiser Family </a:t>
            </a:r>
            <a:r>
              <a:rPr lang="en-US" sz="1900" dirty="0" smtClean="0">
                <a:solidFill>
                  <a:schemeClr val="tx1"/>
                </a:solidFill>
              </a:rPr>
              <a:t>Foundation: </a:t>
            </a:r>
            <a:r>
              <a:rPr lang="en-US" sz="1900" dirty="0">
                <a:solidFill>
                  <a:schemeClr val="tx1"/>
                </a:solidFill>
              </a:rPr>
              <a:t>$</a:t>
            </a:r>
            <a:r>
              <a:rPr lang="en-US" sz="1900" dirty="0" smtClean="0">
                <a:solidFill>
                  <a:schemeClr val="tx1"/>
                </a:solidFill>
              </a:rPr>
              <a:t>16,277,989</a:t>
            </a:r>
          </a:p>
          <a:p>
            <a:pPr lvl="1">
              <a:lnSpc>
                <a:spcPct val="150000"/>
              </a:lnSpc>
            </a:pPr>
            <a:r>
              <a:rPr lang="en-US" sz="1900" dirty="0" smtClean="0">
                <a:solidFill>
                  <a:schemeClr val="tx1"/>
                </a:solidFill>
              </a:rPr>
              <a:t>Inasmuch Foundation: </a:t>
            </a:r>
            <a:r>
              <a:rPr lang="en-US" sz="1900" dirty="0">
                <a:solidFill>
                  <a:schemeClr val="tx1"/>
                </a:solidFill>
              </a:rPr>
              <a:t>$</a:t>
            </a:r>
            <a:r>
              <a:rPr lang="en-US" sz="1900" dirty="0" smtClean="0">
                <a:solidFill>
                  <a:schemeClr val="tx1"/>
                </a:solidFill>
              </a:rPr>
              <a:t>2,792,500</a:t>
            </a:r>
          </a:p>
          <a:p>
            <a:pPr lvl="1">
              <a:lnSpc>
                <a:spcPct val="150000"/>
              </a:lnSpc>
            </a:pPr>
            <a:r>
              <a:rPr lang="en-US" sz="1900" dirty="0" smtClean="0">
                <a:solidFill>
                  <a:schemeClr val="tx1"/>
                </a:solidFill>
              </a:rPr>
              <a:t>Potts Family Foundation: $118,000</a:t>
            </a:r>
          </a:p>
        </p:txBody>
      </p:sp>
      <p:sp>
        <p:nvSpPr>
          <p:cNvPr id="2" name="Slide Number Placeholder 1"/>
          <p:cNvSpPr>
            <a:spLocks noGrp="1"/>
          </p:cNvSpPr>
          <p:nvPr>
            <p:ph type="sldNum" sz="quarter" idx="12"/>
          </p:nvPr>
        </p:nvSpPr>
        <p:spPr/>
        <p:txBody>
          <a:bodyPr/>
          <a:lstStyle/>
          <a:p>
            <a:fld id="{8A4431D5-1B33-458B-8AFD-CECCB0FA18CB}" type="slidenum">
              <a:rPr lang="en-US" smtClean="0"/>
              <a:pPr/>
              <a:t>8</a:t>
            </a:fld>
            <a:endParaRPr lang="en-US" dirty="0"/>
          </a:p>
        </p:txBody>
      </p:sp>
    </p:spTree>
    <p:extLst>
      <p:ext uri="{BB962C8B-B14F-4D97-AF65-F5344CB8AC3E}">
        <p14:creationId xmlns:p14="http://schemas.microsoft.com/office/powerpoint/2010/main" val="539993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233429" y="134143"/>
            <a:ext cx="8077200" cy="1066800"/>
          </a:xfrm>
        </p:spPr>
        <p:txBody>
          <a:bodyPr>
            <a:normAutofit fontScale="47500" lnSpcReduction="20000"/>
          </a:bodyPr>
          <a:lstStyle/>
          <a:p>
            <a:pPr algn="ctr"/>
            <a:r>
              <a:rPr lang="en-US" sz="6000" dirty="0" smtClean="0">
                <a:solidFill>
                  <a:schemeClr val="accent6"/>
                </a:solidFill>
              </a:rPr>
              <a:t>Funding Trends:</a:t>
            </a:r>
          </a:p>
          <a:p>
            <a:pPr algn="ctr"/>
            <a:r>
              <a:rPr lang="en-US" sz="6000" dirty="0" smtClean="0">
                <a:solidFill>
                  <a:schemeClr val="accent6"/>
                </a:solidFill>
              </a:rPr>
              <a:t>Federal, State, Local, &amp; Private Sources</a:t>
            </a:r>
            <a:endParaRPr lang="en-US" sz="2800" dirty="0">
              <a:solidFill>
                <a:schemeClr val="accent6"/>
              </a:solidFill>
            </a:endParaRPr>
          </a:p>
        </p:txBody>
      </p:sp>
      <p:pic>
        <p:nvPicPr>
          <p:cNvPr id="1026" name="Picture 2" descr="C:\Documents and Settings\Gene\My Documents\My Dropbox\OKPolicy\Gene's Files\Education\Early Childhood\percentage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17" y="1066800"/>
            <a:ext cx="8372341" cy="375901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p:cNvSpPr txBox="1">
            <a:spLocks/>
          </p:cNvSpPr>
          <p:nvPr/>
        </p:nvSpPr>
        <p:spPr>
          <a:xfrm>
            <a:off x="781665" y="1752600"/>
            <a:ext cx="6248400" cy="1600200"/>
          </a:xfrm>
          <a:prstGeom prst="rect">
            <a:avLst/>
          </a:prstGeom>
        </p:spPr>
        <p:txBody>
          <a:bodyPr>
            <a:normAutofit fontScale="70000" lnSpcReduction="20000"/>
          </a:bodyPr>
          <a:lstStyle>
            <a:lvl1pPr marL="342900" indent="-342900" algn="l"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pPr marL="0" indent="0">
              <a:lnSpc>
                <a:spcPct val="150000"/>
              </a:lnSpc>
              <a:buNone/>
            </a:pPr>
            <a:r>
              <a:rPr lang="en-US" sz="2300" dirty="0" smtClean="0">
                <a:solidFill>
                  <a:schemeClr val="bg1"/>
                </a:solidFill>
              </a:rPr>
              <a:t>Overall funding since 2004 is comprised of about 1/4</a:t>
            </a:r>
            <a:r>
              <a:rPr lang="en-US" sz="2300" baseline="30000" dirty="0" smtClean="0">
                <a:solidFill>
                  <a:schemeClr val="bg1"/>
                </a:solidFill>
              </a:rPr>
              <a:t>th</a:t>
            </a:r>
            <a:r>
              <a:rPr lang="en-US" sz="2300" dirty="0" smtClean="0">
                <a:solidFill>
                  <a:schemeClr val="bg1"/>
                </a:solidFill>
              </a:rPr>
              <a:t> state dollars, 2/3</a:t>
            </a:r>
            <a:r>
              <a:rPr lang="en-US" sz="2300" baseline="30000" dirty="0" smtClean="0">
                <a:solidFill>
                  <a:schemeClr val="bg1"/>
                </a:solidFill>
              </a:rPr>
              <a:t>rds</a:t>
            </a:r>
            <a:r>
              <a:rPr lang="en-US" sz="2300" dirty="0" smtClean="0">
                <a:solidFill>
                  <a:schemeClr val="bg1"/>
                </a:solidFill>
              </a:rPr>
              <a:t> federal dollars, and 1/10</a:t>
            </a:r>
            <a:r>
              <a:rPr lang="en-US" sz="2300" baseline="30000" dirty="0" smtClean="0">
                <a:solidFill>
                  <a:schemeClr val="bg1"/>
                </a:solidFill>
              </a:rPr>
              <a:t>th</a:t>
            </a:r>
            <a:r>
              <a:rPr lang="en-US" sz="2300" dirty="0" smtClean="0">
                <a:solidFill>
                  <a:schemeClr val="bg1"/>
                </a:solidFill>
              </a:rPr>
              <a:t> local and private dollars. Between ‘04 and ‘08, state funding rose from 25 percent to 29 percent of the total. Since 2008, federal spending has increased from 59 percent to 66 percent.</a:t>
            </a:r>
            <a:endParaRPr lang="en-US" sz="23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653984491"/>
              </p:ext>
            </p:extLst>
          </p:nvPr>
        </p:nvGraphicFramePr>
        <p:xfrm>
          <a:off x="76200" y="5105400"/>
          <a:ext cx="8305802" cy="1534073"/>
        </p:xfrm>
        <a:graphic>
          <a:graphicData uri="http://schemas.openxmlformats.org/drawingml/2006/table">
            <a:tbl>
              <a:tblPr>
                <a:tableStyleId>{BC89EF96-8CEA-46FF-86C4-4CE0E7609802}</a:tableStyleId>
              </a:tblPr>
              <a:tblGrid>
                <a:gridCol w="878168"/>
                <a:gridCol w="983537"/>
                <a:gridCol w="983537"/>
                <a:gridCol w="1120894"/>
                <a:gridCol w="1120894"/>
                <a:gridCol w="1120894"/>
                <a:gridCol w="1056709"/>
                <a:gridCol w="1041169"/>
              </a:tblGrid>
              <a:tr h="220811">
                <a:tc>
                  <a:txBody>
                    <a:bodyPr/>
                    <a:lstStyle/>
                    <a:p>
                      <a:pPr algn="ctr" fontAlgn="b"/>
                      <a:r>
                        <a:rPr lang="en-US" sz="1100" b="1" i="0" u="none" strike="noStrike" dirty="0">
                          <a:solidFill>
                            <a:srgbClr val="000000"/>
                          </a:solidFill>
                          <a:effectLst/>
                          <a:latin typeface="Calibri"/>
                        </a:rPr>
                        <a:t>Fiscal Year</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2004</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2005</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2006</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2007</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2008</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2009</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2010</a:t>
                      </a:r>
                    </a:p>
                  </a:txBody>
                  <a:tcPr marL="9525" marR="9525" marT="9525" marB="0" anchor="ctr">
                    <a:solidFill>
                      <a:schemeClr val="bg1"/>
                    </a:solidFill>
                  </a:tcPr>
                </a:tc>
              </a:tr>
              <a:tr h="220811">
                <a:tc>
                  <a:txBody>
                    <a:bodyPr/>
                    <a:lstStyle/>
                    <a:p>
                      <a:pPr algn="ctr" fontAlgn="b"/>
                      <a:r>
                        <a:rPr lang="en-US" sz="1100" b="1" i="0" u="none" strike="noStrike">
                          <a:solidFill>
                            <a:srgbClr val="000000"/>
                          </a:solidFill>
                          <a:effectLst/>
                          <a:latin typeface="Calibri"/>
                        </a:rPr>
                        <a:t>State</a:t>
                      </a:r>
                    </a:p>
                  </a:txBody>
                  <a:tcPr marL="9525" marR="9525" marT="9525" marB="0" anchor="ctr">
                    <a:solidFill>
                      <a:schemeClr val="bg1"/>
                    </a:solidFill>
                  </a:tcPr>
                </a:tc>
                <a:tc>
                  <a:txBody>
                    <a:bodyPr/>
                    <a:lstStyle/>
                    <a:p>
                      <a:pPr algn="ctr" fontAlgn="b"/>
                      <a:r>
                        <a:rPr lang="en-US" sz="1100" b="0" i="0" u="none" strike="noStrike" dirty="0" smtClean="0">
                          <a:solidFill>
                            <a:srgbClr val="000000"/>
                          </a:solidFill>
                          <a:effectLst/>
                          <a:latin typeface="Calibri"/>
                        </a:rPr>
                        <a:t>229,202,073</a:t>
                      </a:r>
                      <a:endParaRPr lang="en-US" sz="11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b"/>
                      <a:r>
                        <a:rPr lang="en-US" sz="1100" b="0" i="0" u="none" strike="noStrike" dirty="0">
                          <a:solidFill>
                            <a:srgbClr val="000000"/>
                          </a:solidFill>
                          <a:effectLst/>
                          <a:latin typeface="Calibri"/>
                        </a:rPr>
                        <a:t>254,547,700</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295,489,370</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330,836,427</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368,917,709</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365,958,733</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384,551,554</a:t>
                      </a:r>
                    </a:p>
                  </a:txBody>
                  <a:tcPr marL="9525" marR="9525" marT="9525" marB="0" anchor="ctr">
                    <a:solidFill>
                      <a:schemeClr val="bg1"/>
                    </a:solidFill>
                  </a:tcPr>
                </a:tc>
              </a:tr>
              <a:tr h="220811">
                <a:tc>
                  <a:txBody>
                    <a:bodyPr/>
                    <a:lstStyle/>
                    <a:p>
                      <a:pPr algn="ctr" fontAlgn="b"/>
                      <a:r>
                        <a:rPr lang="en-US" sz="1100" b="1" i="0" u="none" strike="noStrike">
                          <a:solidFill>
                            <a:srgbClr val="000000"/>
                          </a:solidFill>
                          <a:effectLst/>
                          <a:latin typeface="Calibri"/>
                        </a:rPr>
                        <a:t>Federal</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600,558,638</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623,119,185</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664,549,618</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700,834,329</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750,448,906</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847,114,720</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991,119,219</a:t>
                      </a:r>
                    </a:p>
                  </a:txBody>
                  <a:tcPr marL="9525" marR="9525" marT="9525" marB="0" anchor="ctr">
                    <a:solidFill>
                      <a:schemeClr val="bg1"/>
                    </a:solidFill>
                  </a:tcPr>
                </a:tc>
              </a:tr>
              <a:tr h="220811">
                <a:tc>
                  <a:txBody>
                    <a:bodyPr/>
                    <a:lstStyle/>
                    <a:p>
                      <a:pPr algn="ctr" fontAlgn="b"/>
                      <a:r>
                        <a:rPr lang="en-US" sz="1100" b="1" i="0" u="none" strike="noStrike">
                          <a:solidFill>
                            <a:srgbClr val="000000"/>
                          </a:solidFill>
                          <a:effectLst/>
                          <a:latin typeface="Calibri"/>
                        </a:rPr>
                        <a:t>Local</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53,402,443</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64,751,891</a:t>
                      </a:r>
                    </a:p>
                  </a:txBody>
                  <a:tcPr marL="9525" marR="9525" marT="9525" marB="0" anchor="ctr">
                    <a:solidFill>
                      <a:schemeClr val="bg1"/>
                    </a:solidFill>
                  </a:tcPr>
                </a:tc>
                <a:tc>
                  <a:txBody>
                    <a:bodyPr/>
                    <a:lstStyle/>
                    <a:p>
                      <a:pPr algn="ctr" fontAlgn="b"/>
                      <a:r>
                        <a:rPr lang="en-US" sz="1100" b="0" i="0" u="none" strike="noStrike" dirty="0">
                          <a:solidFill>
                            <a:srgbClr val="000000"/>
                          </a:solidFill>
                          <a:effectLst/>
                          <a:latin typeface="Calibri"/>
                        </a:rPr>
                        <a:t>70,565,067</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76,705,358</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89,641,404</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101,897,546</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73,353,244</a:t>
                      </a:r>
                    </a:p>
                  </a:txBody>
                  <a:tcPr marL="9525" marR="9525" marT="9525" marB="0" anchor="ctr">
                    <a:solidFill>
                      <a:schemeClr val="bg1"/>
                    </a:solidFill>
                  </a:tcPr>
                </a:tc>
              </a:tr>
              <a:tr h="220811">
                <a:tc>
                  <a:txBody>
                    <a:bodyPr/>
                    <a:lstStyle/>
                    <a:p>
                      <a:pPr algn="ctr" fontAlgn="b"/>
                      <a:r>
                        <a:rPr lang="en-US" sz="1100" b="1" i="0" u="none" strike="noStrike">
                          <a:solidFill>
                            <a:srgbClr val="000000"/>
                          </a:solidFill>
                          <a:effectLst/>
                          <a:latin typeface="Calibri"/>
                        </a:rPr>
                        <a:t>Private</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16,763,618</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24,145,856</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25,260,999</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50,656,061</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56,162,117</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59,843,644</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48,301,481</a:t>
                      </a:r>
                    </a:p>
                  </a:txBody>
                  <a:tcPr marL="9525" marR="9525" marT="9525" marB="0" anchor="ctr">
                    <a:solidFill>
                      <a:schemeClr val="bg1"/>
                    </a:solidFill>
                  </a:tcPr>
                </a:tc>
              </a:tr>
              <a:tr h="430018">
                <a:tc>
                  <a:txBody>
                    <a:bodyPr/>
                    <a:lstStyle/>
                    <a:p>
                      <a:pPr algn="ctr" fontAlgn="b"/>
                      <a:r>
                        <a:rPr lang="en-US" sz="1100" b="1" i="0" u="none" strike="noStrike">
                          <a:solidFill>
                            <a:srgbClr val="000000"/>
                          </a:solidFill>
                          <a:effectLst/>
                          <a:latin typeface="Calibri"/>
                        </a:rPr>
                        <a:t>All Funding</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899,926,772</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966,564,632</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1,055,865,054</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1,159,032,175</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1,267,444,778</a:t>
                      </a:r>
                    </a:p>
                  </a:txBody>
                  <a:tcPr marL="9525" marR="9525" marT="9525" marB="0" anchor="ctr">
                    <a:solidFill>
                      <a:schemeClr val="bg1"/>
                    </a:solidFill>
                  </a:tcPr>
                </a:tc>
                <a:tc>
                  <a:txBody>
                    <a:bodyPr/>
                    <a:lstStyle/>
                    <a:p>
                      <a:pPr algn="ctr" fontAlgn="b"/>
                      <a:r>
                        <a:rPr lang="en-US" sz="1100" b="0" i="0" u="none" strike="noStrike">
                          <a:solidFill>
                            <a:srgbClr val="000000"/>
                          </a:solidFill>
                          <a:effectLst/>
                          <a:latin typeface="Calibri"/>
                        </a:rPr>
                        <a:t>1,376,853,819</a:t>
                      </a:r>
                    </a:p>
                  </a:txBody>
                  <a:tcPr marL="9525" marR="9525" marT="9525" marB="0" anchor="ctr">
                    <a:solidFill>
                      <a:schemeClr val="bg1"/>
                    </a:solidFill>
                  </a:tcPr>
                </a:tc>
                <a:tc>
                  <a:txBody>
                    <a:bodyPr/>
                    <a:lstStyle/>
                    <a:p>
                      <a:pPr algn="ctr" fontAlgn="b"/>
                      <a:r>
                        <a:rPr lang="en-US" sz="1100" b="0" i="0" u="none" strike="noStrike" dirty="0">
                          <a:solidFill>
                            <a:srgbClr val="000000"/>
                          </a:solidFill>
                          <a:effectLst/>
                          <a:latin typeface="Calibri"/>
                        </a:rPr>
                        <a:t>1,500,495,498</a:t>
                      </a:r>
                    </a:p>
                  </a:txBody>
                  <a:tcPr marL="9525" marR="9525" marT="9525" marB="0" anchor="ctr">
                    <a:solidFill>
                      <a:schemeClr val="bg1"/>
                    </a:solidFill>
                  </a:tcPr>
                </a:tc>
              </a:tr>
            </a:tbl>
          </a:graphicData>
        </a:graphic>
      </p:graphicFrame>
      <p:sp>
        <p:nvSpPr>
          <p:cNvPr id="3" name="Slide Number Placeholder 2"/>
          <p:cNvSpPr>
            <a:spLocks noGrp="1"/>
          </p:cNvSpPr>
          <p:nvPr>
            <p:ph type="sldNum" sz="quarter" idx="13"/>
          </p:nvPr>
        </p:nvSpPr>
        <p:spPr/>
        <p:txBody>
          <a:bodyPr vert="horz"/>
          <a:lstStyle/>
          <a:p>
            <a:fld id="{8A4431D5-1B33-458B-8AFD-CECCB0FA18CB}" type="slidenum">
              <a:rPr lang="en-US" smtClean="0">
                <a:solidFill>
                  <a:srgbClr val="FFFFFF"/>
                </a:solidFill>
              </a:rPr>
              <a:pPr/>
              <a:t>9</a:t>
            </a:fld>
            <a:endParaRPr lang="en-US" dirty="0"/>
          </a:p>
        </p:txBody>
      </p:sp>
    </p:spTree>
    <p:extLst>
      <p:ext uri="{BB962C8B-B14F-4D97-AF65-F5344CB8AC3E}">
        <p14:creationId xmlns:p14="http://schemas.microsoft.com/office/powerpoint/2010/main" val="24556110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ontemporary Photo Alb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4625</Words>
  <Application>Microsoft Office PowerPoint</Application>
  <PresentationFormat>On-screen Show (4:3)</PresentationFormat>
  <Paragraphs>593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Contemporary Photo Album</vt:lpstr>
      <vt:lpstr>PowerPoint Presentation</vt:lpstr>
      <vt:lpstr>PowerPoint Presentation</vt:lpstr>
      <vt:lpstr>PowerPoint Presentation</vt:lpstr>
      <vt:lpstr>PowerPoint Presentation</vt:lpstr>
      <vt:lpstr>PowerPoint Presentation</vt:lpstr>
      <vt:lpstr>PowerPoint Presentation</vt:lpstr>
      <vt:lpstr>FY 2010 Snapshot Major Funding Sources: Federal &amp; State</vt:lpstr>
      <vt:lpstr>FY 2010 Snapshot Major Funding Sources: Local &amp; Private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Funding Opportunities</vt:lpstr>
      <vt:lpstr>Federal Budget Challenges</vt:lpstr>
      <vt:lpstr>Federal Budget Challenges</vt:lpstr>
      <vt:lpstr>Federal Budget Challenges</vt:lpstr>
      <vt:lpstr>Federal Budget Challenges</vt:lpstr>
      <vt:lpstr>About Us and Contact Information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2011-08-06T17:17:20Z</dcterms:created>
  <dcterms:modified xsi:type="dcterms:W3CDTF">2011-08-31T18:57:23Z</dcterms:modified>
</cp:coreProperties>
</file>